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56" r:id="rId5"/>
    <p:sldId id="257" r:id="rId6"/>
    <p:sldId id="258" r:id="rId7"/>
    <p:sldId id="259" r:id="rId8"/>
    <p:sldId id="264"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41506"/>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p:scale>
          <a:sx n="66" d="100"/>
          <a:sy n="66" d="100"/>
        </p:scale>
        <p:origin x="-14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531B877F-498D-4B89-99A7-7408A9956D04}" type="datetimeFigureOut">
              <a:rPr lang="fr-CA" smtClean="0"/>
              <a:t>2018-04-29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97793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31B877F-498D-4B89-99A7-7408A9956D04}" type="datetimeFigureOut">
              <a:rPr lang="fr-CA" smtClean="0"/>
              <a:t>2018-04-29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30691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31B877F-498D-4B89-99A7-7408A9956D04}" type="datetimeFigureOut">
              <a:rPr lang="fr-CA" smtClean="0"/>
              <a:t>2018-04-29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131128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531B877F-498D-4B89-99A7-7408A9956D04}" type="datetimeFigureOut">
              <a:rPr lang="fr-CA" smtClean="0"/>
              <a:t>2018-04-29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391314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31B877F-498D-4B89-99A7-7408A9956D04}" type="datetimeFigureOut">
              <a:rPr lang="fr-CA" smtClean="0"/>
              <a:t>2018-04-29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2760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531B877F-498D-4B89-99A7-7408A9956D04}" type="datetimeFigureOut">
              <a:rPr lang="fr-CA" smtClean="0"/>
              <a:t>2018-04-29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207210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531B877F-498D-4B89-99A7-7408A9956D04}" type="datetimeFigureOut">
              <a:rPr lang="fr-CA" smtClean="0"/>
              <a:t>2018-04-29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302553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531B877F-498D-4B89-99A7-7408A9956D04}" type="datetimeFigureOut">
              <a:rPr lang="fr-CA" smtClean="0"/>
              <a:t>2018-04-29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118100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1B877F-498D-4B89-99A7-7408A9956D04}" type="datetimeFigureOut">
              <a:rPr lang="fr-CA" smtClean="0"/>
              <a:t>2018-04-29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15764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31B877F-498D-4B89-99A7-7408A9956D04}" type="datetimeFigureOut">
              <a:rPr lang="fr-CA" smtClean="0"/>
              <a:t>2018-04-29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216480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31B877F-498D-4B89-99A7-7408A9956D04}" type="datetimeFigureOut">
              <a:rPr lang="fr-CA" smtClean="0"/>
              <a:t>2018-04-29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C57F7059-768E-4DB0-A8D2-EA90E61F081E}" type="slidenum">
              <a:rPr lang="fr-CA" smtClean="0"/>
              <a:t>‹N°›</a:t>
            </a:fld>
            <a:endParaRPr lang="fr-CA"/>
          </a:p>
        </p:txBody>
      </p:sp>
    </p:spTree>
    <p:extLst>
      <p:ext uri="{BB962C8B-B14F-4D97-AF65-F5344CB8AC3E}">
        <p14:creationId xmlns:p14="http://schemas.microsoft.com/office/powerpoint/2010/main" val="423357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B877F-498D-4B89-99A7-7408A9956D04}" type="datetimeFigureOut">
              <a:rPr lang="fr-CA" smtClean="0"/>
              <a:t>2018-04-29</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F7059-768E-4DB0-A8D2-EA90E61F081E}" type="slidenum">
              <a:rPr lang="fr-CA" smtClean="0"/>
              <a:t>‹N°›</a:t>
            </a:fld>
            <a:endParaRPr lang="fr-CA"/>
          </a:p>
        </p:txBody>
      </p:sp>
    </p:spTree>
    <p:extLst>
      <p:ext uri="{BB962C8B-B14F-4D97-AF65-F5344CB8AC3E}">
        <p14:creationId xmlns:p14="http://schemas.microsoft.com/office/powerpoint/2010/main" val="813713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hyperlink" Target="https://www.google.ca/url?sa=i&amp;rct=j&amp;q=&amp;esrc=s&amp;source=images&amp;cd=&amp;cad=rja&amp;uact=8&amp;ved=0CAcQjRxqFQoTCKna1LHYl8cCFchcPgodRlkOLQ&amp;url=https://en.wikipedia.org/wiki/File:Nighthawks_by_Edward_Hopper_1942.jpg&amp;ei=6QTFVenBI8i5-QHGsrnoAg&amp;bvm=bv.99804247,d.cWw&amp;psig=AFQjCNHZNsHriJ4MzDqo2gACdWII-XUT4g&amp;ust=1439061607543530" TargetMode="External"/><Relationship Id="rId3" Type="http://schemas.openxmlformats.org/officeDocument/2006/relationships/hyperlink" Target="https://fr.wikipedia.org/wiki/Edward_Hopper" TargetMode="External"/><Relationship Id="rId7" Type="http://schemas.openxmlformats.org/officeDocument/2006/relationships/hyperlink" Target="http://www.google.ca/url?sa=i&amp;rct=j&amp;q=&amp;esrc=s&amp;source=images&amp;cd=&amp;cad=rja&amp;uact=8&amp;ved=0CAcQjRxqFQoTCPWX9qjWl8cCFcM3PgodhYwA9w&amp;url=http://www.oeuvres-art.com/fils-de-lhomme.html&amp;ei=vgLFVfXAF8Pv-AGFmYK4Dw&amp;bvm=bv.99804247,d.cWw&amp;psig=AFQjCNFjLA6LKixO0Sj5-7Z8k2uYbfC3tg&amp;ust=1439061050172365" TargetMode="External"/><Relationship Id="rId12"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fr.wikipedia.org/wiki/Ren%C3%A9_Magritte" TargetMode="External"/><Relationship Id="rId11" Type="http://schemas.openxmlformats.org/officeDocument/2006/relationships/hyperlink" Target="http://www.google.ca/url?sa=i&amp;rct=j&amp;q=&amp;esrc=s&amp;source=images&amp;cd=&amp;cad=rja&amp;uact=8&amp;ved=0CAcQjRxqFQoTCN-Y9NXXl8cCFQZzPgodsPsMRw&amp;url=http://www.klimtkiss.com/&amp;ei=KQTFVZ_gCYbm-QGw97O4BA&amp;bvm=bv.99804247,d.cWw&amp;psig=AFQjCNGN2I1O4hvVeS67WS3otxLCYrPhBA&amp;ust=1439061413422044" TargetMode="External"/><Relationship Id="rId5" Type="http://schemas.openxmlformats.org/officeDocument/2006/relationships/hyperlink" Target="https://fr.wikipedia.org/wiki/Sandro_Botticelli" TargetMode="External"/><Relationship Id="rId10" Type="http://schemas.openxmlformats.org/officeDocument/2006/relationships/image" Target="../media/image3.jpeg"/><Relationship Id="rId4" Type="http://schemas.openxmlformats.org/officeDocument/2006/relationships/hyperlink" Target="https://fr.wikipedia.org/wiki/Gustav_Klimt" TargetMode="External"/><Relationship Id="rId9" Type="http://schemas.openxmlformats.org/officeDocument/2006/relationships/hyperlink" Target="http://www.google.ca/url?sa=i&amp;rct=j&amp;q=&amp;esrc=s&amp;source=images&amp;cd=&amp;cad=rja&amp;uact=8&amp;ved=0CAcQjRxqFQoTCMK78ojXl8cCFYs5PgodeAYHCA&amp;url=http://kulturica.com/k/beaux-arts/la-naissance-de-venus/&amp;ei=hwPFVYLcJ4vz-AH4jJxA&amp;bvm=bv.99804247,d.cWw&amp;psig=AFQjCNG1snuuY3yYjYSlYv-xlqhq6WLrLg&amp;ust=1439061252788714" TargetMode="External"/><Relationship Id="rId1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XuvXguQ-5E"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8" name="ZoneTexte 17"/>
          <p:cNvSpPr txBox="1"/>
          <p:nvPr/>
        </p:nvSpPr>
        <p:spPr>
          <a:xfrm>
            <a:off x="6108762" y="4514933"/>
            <a:ext cx="2232249" cy="954107"/>
          </a:xfrm>
          <a:prstGeom prst="rect">
            <a:avLst/>
          </a:prstGeom>
          <a:noFill/>
        </p:spPr>
        <p:txBody>
          <a:bodyPr wrap="square" rtlCol="0">
            <a:spAutoFit/>
          </a:bodyPr>
          <a:lstStyle/>
          <a:p>
            <a:pPr algn="ctr"/>
            <a:r>
              <a:rPr lang="fr-CA" sz="2800" b="1" dirty="0" smtClean="0">
                <a:latin typeface="5thGrader" pitchFamily="2" charset="0"/>
                <a:hlinkClick r:id="rId3"/>
              </a:rPr>
              <a:t>Edward Hopper</a:t>
            </a:r>
            <a:endParaRPr lang="fr-CA" sz="2800" b="1" dirty="0">
              <a:latin typeface="5thGrader" pitchFamily="2" charset="0"/>
            </a:endParaRPr>
          </a:p>
        </p:txBody>
      </p:sp>
      <p:sp>
        <p:nvSpPr>
          <p:cNvPr id="15" name="ZoneTexte 14">
            <a:hlinkClick r:id="rId4"/>
          </p:cNvPr>
          <p:cNvSpPr txBox="1"/>
          <p:nvPr/>
        </p:nvSpPr>
        <p:spPr>
          <a:xfrm>
            <a:off x="2855083" y="4293308"/>
            <a:ext cx="2232249" cy="954107"/>
          </a:xfrm>
          <a:prstGeom prst="rect">
            <a:avLst/>
          </a:prstGeom>
          <a:noFill/>
        </p:spPr>
        <p:txBody>
          <a:bodyPr wrap="square" rtlCol="0">
            <a:spAutoFit/>
          </a:bodyPr>
          <a:lstStyle/>
          <a:p>
            <a:pPr algn="ctr"/>
            <a:r>
              <a:rPr lang="fr-CA" sz="2800" b="1" dirty="0" smtClean="0">
                <a:latin typeface="5thGrader" pitchFamily="2" charset="0"/>
                <a:hlinkClick r:id="rId4"/>
              </a:rPr>
              <a:t>Gustav </a:t>
            </a:r>
          </a:p>
          <a:p>
            <a:pPr algn="ctr"/>
            <a:r>
              <a:rPr lang="fr-CA" sz="2800" b="1" dirty="0" smtClean="0">
                <a:latin typeface="5thGrader" pitchFamily="2" charset="0"/>
                <a:hlinkClick r:id="rId4"/>
              </a:rPr>
              <a:t>Klimt</a:t>
            </a:r>
            <a:endParaRPr lang="fr-CA" sz="2800" b="1" dirty="0">
              <a:latin typeface="5thGrader" pitchFamily="2" charset="0"/>
            </a:endParaRPr>
          </a:p>
        </p:txBody>
      </p:sp>
      <p:sp>
        <p:nvSpPr>
          <p:cNvPr id="19" name="ZoneTexte 18"/>
          <p:cNvSpPr txBox="1"/>
          <p:nvPr/>
        </p:nvSpPr>
        <p:spPr>
          <a:xfrm>
            <a:off x="6056449" y="2297852"/>
            <a:ext cx="2232249" cy="954107"/>
          </a:xfrm>
          <a:prstGeom prst="rect">
            <a:avLst/>
          </a:prstGeom>
          <a:noFill/>
        </p:spPr>
        <p:txBody>
          <a:bodyPr wrap="square" rtlCol="0">
            <a:spAutoFit/>
          </a:bodyPr>
          <a:lstStyle/>
          <a:p>
            <a:pPr algn="ctr"/>
            <a:r>
              <a:rPr lang="fr-CA" sz="2800" b="1" dirty="0" smtClean="0">
                <a:latin typeface="5thGrader" pitchFamily="2" charset="0"/>
                <a:hlinkClick r:id="rId5"/>
              </a:rPr>
              <a:t>Sandro Botticelli</a:t>
            </a:r>
            <a:endParaRPr lang="fr-CA" sz="2800" b="1" dirty="0">
              <a:latin typeface="5thGrader" pitchFamily="2" charset="0"/>
            </a:endParaRPr>
          </a:p>
        </p:txBody>
      </p:sp>
      <p:sp>
        <p:nvSpPr>
          <p:cNvPr id="2" name="ZoneTexte 1"/>
          <p:cNvSpPr txBox="1"/>
          <p:nvPr/>
        </p:nvSpPr>
        <p:spPr>
          <a:xfrm>
            <a:off x="132587" y="2206127"/>
            <a:ext cx="1919133" cy="954107"/>
          </a:xfrm>
          <a:prstGeom prst="rect">
            <a:avLst/>
          </a:prstGeom>
          <a:noFill/>
        </p:spPr>
        <p:txBody>
          <a:bodyPr wrap="square" rtlCol="0">
            <a:spAutoFit/>
          </a:bodyPr>
          <a:lstStyle/>
          <a:p>
            <a:pPr algn="ctr"/>
            <a:r>
              <a:rPr lang="fr-CA" sz="2800" b="1" dirty="0" smtClean="0">
                <a:latin typeface="5thGrader" pitchFamily="2" charset="0"/>
                <a:hlinkClick r:id="rId6"/>
              </a:rPr>
              <a:t>René Magritte</a:t>
            </a:r>
            <a:endParaRPr lang="fr-CA" sz="2800" b="1" dirty="0">
              <a:latin typeface="5thGrader" pitchFamily="2" charset="0"/>
            </a:endParaRPr>
          </a:p>
        </p:txBody>
      </p:sp>
      <p:sp>
        <p:nvSpPr>
          <p:cNvPr id="4" name="Titre 1"/>
          <p:cNvSpPr>
            <a:spLocks noGrp="1"/>
          </p:cNvSpPr>
          <p:nvPr>
            <p:ph type="title"/>
          </p:nvPr>
        </p:nvSpPr>
        <p:spPr>
          <a:xfrm>
            <a:off x="24797" y="-299976"/>
            <a:ext cx="8229600" cy="4072974"/>
          </a:xfrm>
        </p:spPr>
        <p:txBody>
          <a:bodyPr>
            <a:normAutofit/>
          </a:bodyPr>
          <a:lstStyle/>
          <a:p>
            <a:pPr algn="l"/>
            <a:r>
              <a:rPr lang="fr-CA" b="1" dirty="0" smtClean="0">
                <a:solidFill>
                  <a:srgbClr val="0070C0"/>
                </a:solidFill>
                <a:latin typeface="Arial Narrow" panose="020B0606020202030204" pitchFamily="34" charset="0"/>
              </a:rPr>
              <a:t>Aujourd’hui, </a:t>
            </a:r>
            <a:r>
              <a:rPr lang="fr-CA" dirty="0" smtClean="0">
                <a:latin typeface="Baveuse" panose="02000700000000000000" pitchFamily="2" charset="0"/>
              </a:rPr>
              <a:t/>
            </a:r>
            <a:br>
              <a:rPr lang="fr-CA" dirty="0" smtClean="0">
                <a:latin typeface="Baveuse" panose="02000700000000000000" pitchFamily="2" charset="0"/>
              </a:rPr>
            </a:br>
            <a:r>
              <a:rPr lang="fr-CA" sz="6600" b="1" dirty="0" smtClean="0">
                <a:solidFill>
                  <a:srgbClr val="7030A0"/>
                </a:solidFill>
                <a:latin typeface="Brush Script MT" panose="03060802040406070304" pitchFamily="66" charset="0"/>
              </a:rPr>
              <a:t>Si on faisait des arts…</a:t>
            </a:r>
            <a:r>
              <a:rPr lang="fr-CA" dirty="0" smtClean="0">
                <a:latin typeface="Baveuse" panose="02000700000000000000" pitchFamily="2" charset="0"/>
              </a:rPr>
              <a:t/>
            </a:r>
            <a:br>
              <a:rPr lang="fr-CA" dirty="0" smtClean="0">
                <a:latin typeface="Baveuse" panose="02000700000000000000" pitchFamily="2" charset="0"/>
              </a:rPr>
            </a:br>
            <a:r>
              <a:rPr lang="fr-CA" dirty="0" smtClean="0">
                <a:latin typeface="Baveuse" panose="02000700000000000000" pitchFamily="2" charset="0"/>
              </a:rPr>
              <a:t/>
            </a:r>
            <a:br>
              <a:rPr lang="fr-CA" dirty="0" smtClean="0">
                <a:latin typeface="Baveuse" panose="02000700000000000000" pitchFamily="2" charset="0"/>
              </a:rPr>
            </a:br>
            <a:r>
              <a:rPr lang="fr-CA" dirty="0">
                <a:latin typeface="Baveuse" panose="02000700000000000000" pitchFamily="2" charset="0"/>
              </a:rPr>
              <a:t/>
            </a:r>
            <a:br>
              <a:rPr lang="fr-CA" dirty="0">
                <a:latin typeface="Baveuse" panose="02000700000000000000" pitchFamily="2" charset="0"/>
              </a:rPr>
            </a:br>
            <a:endParaRPr lang="fr-CA" dirty="0">
              <a:latin typeface="Baveuse" panose="02000700000000000000" pitchFamily="2" charset="0"/>
            </a:endParaRPr>
          </a:p>
        </p:txBody>
      </p:sp>
      <p:sp>
        <p:nvSpPr>
          <p:cNvPr id="7" name="Titre 1"/>
          <p:cNvSpPr txBox="1">
            <a:spLocks/>
          </p:cNvSpPr>
          <p:nvPr/>
        </p:nvSpPr>
        <p:spPr>
          <a:xfrm>
            <a:off x="914400" y="2955499"/>
            <a:ext cx="8229600" cy="407297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fr-CA" sz="5400" b="1" dirty="0" smtClean="0">
              <a:solidFill>
                <a:srgbClr val="FF0000"/>
              </a:solidFill>
              <a:latin typeface="DynastyCondensed" pitchFamily="2" charset="0"/>
            </a:endParaRPr>
          </a:p>
          <a:p>
            <a:pPr algn="r"/>
            <a:endParaRPr lang="fr-CA" sz="5400" b="1" dirty="0">
              <a:solidFill>
                <a:srgbClr val="FF0000"/>
              </a:solidFill>
              <a:latin typeface="DynastyCondensed" pitchFamily="2" charset="0"/>
            </a:endParaRPr>
          </a:p>
          <a:p>
            <a:pPr algn="r"/>
            <a:endParaRPr lang="fr-CA" sz="5400" b="1" dirty="0" smtClean="0">
              <a:solidFill>
                <a:srgbClr val="FF0000"/>
              </a:solidFill>
              <a:latin typeface="DynastyCondensed" pitchFamily="2" charset="0"/>
            </a:endParaRPr>
          </a:p>
          <a:p>
            <a:pPr algn="r"/>
            <a:endParaRPr lang="fr-CA" sz="5400" b="1" dirty="0" smtClean="0">
              <a:solidFill>
                <a:srgbClr val="FF0000"/>
              </a:solidFill>
              <a:latin typeface="DynastyCondensed" pitchFamily="2" charset="0"/>
            </a:endParaRPr>
          </a:p>
          <a:p>
            <a:pPr algn="r"/>
            <a:endParaRPr lang="fr-CA" sz="5400" b="1" dirty="0">
              <a:solidFill>
                <a:srgbClr val="FF0000"/>
              </a:solidFill>
              <a:latin typeface="DynastyCondensed" pitchFamily="2" charset="0"/>
            </a:endParaRPr>
          </a:p>
          <a:p>
            <a:pPr algn="r"/>
            <a:endParaRPr lang="fr-CA" sz="5400" b="1" dirty="0" smtClean="0">
              <a:solidFill>
                <a:srgbClr val="FF0000"/>
              </a:solidFill>
              <a:latin typeface="DynastyCondensed" pitchFamily="2" charset="0"/>
            </a:endParaRPr>
          </a:p>
          <a:p>
            <a:pPr algn="r"/>
            <a:r>
              <a:rPr lang="fr-CA" sz="5400" b="1" dirty="0" smtClean="0">
                <a:solidFill>
                  <a:srgbClr val="FF0000"/>
                </a:solidFill>
                <a:latin typeface="DynastyCondensed" pitchFamily="2" charset="0"/>
              </a:rPr>
              <a:t>À LA MANIÈRE DE…</a:t>
            </a:r>
            <a:endParaRPr lang="fr-CA" sz="5400" b="1" dirty="0">
              <a:solidFill>
                <a:srgbClr val="FF0000"/>
              </a:solidFill>
              <a:latin typeface="DynastyCondensed" pitchFamily="2" charset="0"/>
            </a:endParaRPr>
          </a:p>
        </p:txBody>
      </p:sp>
      <p:sp>
        <p:nvSpPr>
          <p:cNvPr id="8" name="Rectangle 7"/>
          <p:cNvSpPr/>
          <p:nvPr/>
        </p:nvSpPr>
        <p:spPr>
          <a:xfrm>
            <a:off x="75576" y="1484784"/>
            <a:ext cx="2504550" cy="3336730"/>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p:cNvSpPr/>
          <p:nvPr/>
        </p:nvSpPr>
        <p:spPr>
          <a:xfrm>
            <a:off x="5210997" y="4034608"/>
            <a:ext cx="3841393" cy="2130696"/>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p:cNvSpPr/>
          <p:nvPr/>
        </p:nvSpPr>
        <p:spPr>
          <a:xfrm rot="21437602">
            <a:off x="2335214" y="3834958"/>
            <a:ext cx="2808312" cy="2923914"/>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nvSpPr>
        <p:spPr>
          <a:xfrm>
            <a:off x="5436096" y="1560670"/>
            <a:ext cx="3597678" cy="2313901"/>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www.oeuvres-art.com/images/le-fils-de-lhomm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811" y="1560670"/>
            <a:ext cx="2328080" cy="31746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kulturica.com/k/wp-content/uploads/2011/12/botticellivenere.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9678" y="1639365"/>
            <a:ext cx="3450416" cy="21565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klimtkiss.com/images/gustav_klimt_kiss.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437602">
            <a:off x="2386864" y="3912574"/>
            <a:ext cx="2705011" cy="27456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a/a8/Nighthawks_by_Edward_Hopper_1942.jpg/1024px-Nighthawks_by_Edward_Hopper_1942.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26796" y="4106615"/>
            <a:ext cx="3639796" cy="198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74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1028"/>
                                        </p:tgtEl>
                                      </p:cBhvr>
                                    </p:animEffect>
                                    <p:anim calcmode="lin" valueType="num">
                                      <p:cBhvr>
                                        <p:cTn id="17" dur="1000"/>
                                        <p:tgtEl>
                                          <p:spTgt spid="1028"/>
                                        </p:tgtEl>
                                        <p:attrNameLst>
                                          <p:attrName>ppt_x</p:attrName>
                                        </p:attrNameLst>
                                      </p:cBhvr>
                                      <p:tavLst>
                                        <p:tav tm="0">
                                          <p:val>
                                            <p:strVal val="ppt_x"/>
                                          </p:val>
                                        </p:tav>
                                        <p:tav tm="100000">
                                          <p:val>
                                            <p:strVal val="ppt_x"/>
                                          </p:val>
                                        </p:tav>
                                      </p:tavLst>
                                    </p:anim>
                                    <p:anim calcmode="lin" valueType="num">
                                      <p:cBhvr>
                                        <p:cTn id="18" dur="1000"/>
                                        <p:tgtEl>
                                          <p:spTgt spid="1028"/>
                                        </p:tgtEl>
                                        <p:attrNameLst>
                                          <p:attrName>ppt_y</p:attrName>
                                        </p:attrNameLst>
                                      </p:cBhvr>
                                      <p:tavLst>
                                        <p:tav tm="0">
                                          <p:val>
                                            <p:strVal val="ppt_y"/>
                                          </p:val>
                                        </p:tav>
                                        <p:tav tm="100000">
                                          <p:val>
                                            <p:strVal val="ppt_y+.1"/>
                                          </p:val>
                                        </p:tav>
                                      </p:tavLst>
                                    </p:anim>
                                    <p:set>
                                      <p:cBhvr>
                                        <p:cTn id="19" dur="1" fill="hold">
                                          <p:stCondLst>
                                            <p:cond delay="999"/>
                                          </p:stCondLst>
                                        </p:cTn>
                                        <p:tgtEl>
                                          <p:spTgt spid="102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1032"/>
                                        </p:tgtEl>
                                        <p:attrNameLst>
                                          <p:attrName>ppt_w</p:attrName>
                                        </p:attrNameLst>
                                      </p:cBhvr>
                                      <p:tavLst>
                                        <p:tav tm="0">
                                          <p:val>
                                            <p:strVal val="ppt_w"/>
                                          </p:val>
                                        </p:tav>
                                        <p:tav tm="100000">
                                          <p:val>
                                            <p:fltVal val="0"/>
                                          </p:val>
                                        </p:tav>
                                      </p:tavLst>
                                    </p:anim>
                                    <p:anim calcmode="lin" valueType="num">
                                      <p:cBhvr>
                                        <p:cTn id="24" dur="500"/>
                                        <p:tgtEl>
                                          <p:spTgt spid="1032"/>
                                        </p:tgtEl>
                                        <p:attrNameLst>
                                          <p:attrName>ppt_h</p:attrName>
                                        </p:attrNameLst>
                                      </p:cBhvr>
                                      <p:tavLst>
                                        <p:tav tm="0">
                                          <p:val>
                                            <p:strVal val="ppt_h"/>
                                          </p:val>
                                        </p:tav>
                                        <p:tav tm="100000">
                                          <p:val>
                                            <p:fltVal val="0"/>
                                          </p:val>
                                        </p:tav>
                                      </p:tavLst>
                                    </p:anim>
                                    <p:animEffect transition="out" filter="fade">
                                      <p:cBhvr>
                                        <p:cTn id="25" dur="500"/>
                                        <p:tgtEl>
                                          <p:spTgt spid="1032"/>
                                        </p:tgtEl>
                                      </p:cBhvr>
                                    </p:animEffect>
                                    <p:set>
                                      <p:cBhvr>
                                        <p:cTn id="26"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 y="242887"/>
            <a:ext cx="8229600" cy="1143000"/>
          </a:xfrm>
        </p:spPr>
        <p:txBody>
          <a:bodyPr/>
          <a:lstStyle/>
          <a:p>
            <a:pPr algn="l"/>
            <a:r>
              <a:rPr lang="fr-CA" dirty="0" smtClean="0">
                <a:solidFill>
                  <a:srgbClr val="7030A0"/>
                </a:solidFill>
                <a:latin typeface="Baveuse" panose="02000700000000000000" pitchFamily="2" charset="0"/>
              </a:rPr>
              <a:t>PAUL SIGNAC</a:t>
            </a:r>
            <a:endParaRPr lang="fr-CA" dirty="0">
              <a:solidFill>
                <a:srgbClr val="7030A0"/>
              </a:solidFill>
              <a:latin typeface="Baveuse" panose="02000700000000000000" pitchFamily="2" charset="0"/>
            </a:endParaRPr>
          </a:p>
        </p:txBody>
      </p:sp>
      <p:sp>
        <p:nvSpPr>
          <p:cNvPr id="4" name="Rectangle 3"/>
          <p:cNvSpPr/>
          <p:nvPr/>
        </p:nvSpPr>
        <p:spPr>
          <a:xfrm>
            <a:off x="4067944" y="1772816"/>
            <a:ext cx="4896544" cy="4401205"/>
          </a:xfrm>
          <a:prstGeom prst="rect">
            <a:avLst/>
          </a:prstGeom>
        </p:spPr>
        <p:txBody>
          <a:bodyPr wrap="square">
            <a:spAutoFit/>
          </a:bodyPr>
          <a:lstStyle/>
          <a:p>
            <a:pPr algn="just"/>
            <a:r>
              <a:rPr lang="fr-FR" sz="2000" dirty="0">
                <a:solidFill>
                  <a:srgbClr val="7030A0"/>
                </a:solidFill>
              </a:rPr>
              <a:t>Paul </a:t>
            </a:r>
            <a:r>
              <a:rPr lang="fr-FR" sz="2000" dirty="0" smtClean="0">
                <a:solidFill>
                  <a:srgbClr val="7030A0"/>
                </a:solidFill>
              </a:rPr>
              <a:t>Signac, né </a:t>
            </a:r>
            <a:r>
              <a:rPr lang="fr-FR" sz="2000" dirty="0">
                <a:solidFill>
                  <a:srgbClr val="7030A0"/>
                </a:solidFill>
              </a:rPr>
              <a:t>à Paris le 11 novembre </a:t>
            </a:r>
            <a:r>
              <a:rPr lang="fr-FR" sz="2000" dirty="0" smtClean="0">
                <a:solidFill>
                  <a:srgbClr val="7030A0"/>
                </a:solidFill>
              </a:rPr>
              <a:t>1863</a:t>
            </a:r>
            <a:r>
              <a:rPr lang="fr-FR" sz="2000" dirty="0">
                <a:solidFill>
                  <a:srgbClr val="7030A0"/>
                </a:solidFill>
              </a:rPr>
              <a:t> </a:t>
            </a:r>
            <a:r>
              <a:rPr lang="fr-FR" sz="2000" dirty="0" smtClean="0">
                <a:solidFill>
                  <a:srgbClr val="7030A0"/>
                </a:solidFill>
              </a:rPr>
              <a:t>et mort </a:t>
            </a:r>
            <a:r>
              <a:rPr lang="fr-FR" sz="2000" dirty="0">
                <a:solidFill>
                  <a:srgbClr val="7030A0"/>
                </a:solidFill>
              </a:rPr>
              <a:t>le 15 août 1935, est un artiste peintre paysagiste français proche du mouvement </a:t>
            </a:r>
            <a:r>
              <a:rPr lang="fr-FR" sz="2000" dirty="0" smtClean="0">
                <a:solidFill>
                  <a:srgbClr val="7030A0"/>
                </a:solidFill>
              </a:rPr>
              <a:t>libertaire, </a:t>
            </a:r>
            <a:r>
              <a:rPr lang="fr-FR" sz="2000" dirty="0">
                <a:solidFill>
                  <a:srgbClr val="7030A0"/>
                </a:solidFill>
              </a:rPr>
              <a:t>qui donna naissance au </a:t>
            </a:r>
            <a:r>
              <a:rPr lang="fr-FR" sz="2000" b="1" dirty="0">
                <a:solidFill>
                  <a:srgbClr val="7030A0"/>
                </a:solidFill>
                <a:hlinkClick r:id="rId3"/>
              </a:rPr>
              <a:t>pointillisme</a:t>
            </a:r>
            <a:r>
              <a:rPr lang="fr-FR" sz="2000" dirty="0">
                <a:solidFill>
                  <a:srgbClr val="7030A0"/>
                </a:solidFill>
              </a:rPr>
              <a:t> avec le peintre Seurat. Il a aussi mis au point la technique du divisionnisme. Cofondateur avec Seurat de la Société des artistes indépendants dont il fut président, il est ami avec Victor Dupont, peintre fauve et vice-président du Salon</a:t>
            </a:r>
            <a:r>
              <a:rPr lang="fr-FR" sz="2000" dirty="0" smtClean="0">
                <a:solidFill>
                  <a:srgbClr val="7030A0"/>
                </a:solidFill>
              </a:rPr>
              <a:t>.</a:t>
            </a:r>
          </a:p>
          <a:p>
            <a:pPr algn="just"/>
            <a:endParaRPr lang="fr-FR" sz="2000" dirty="0">
              <a:solidFill>
                <a:srgbClr val="7030A0"/>
              </a:solidFill>
              <a:effectLst/>
            </a:endParaRPr>
          </a:p>
          <a:p>
            <a:pPr algn="just"/>
            <a:r>
              <a:rPr lang="fr-FR" sz="2000" dirty="0">
                <a:solidFill>
                  <a:srgbClr val="7030A0"/>
                </a:solidFill>
              </a:rPr>
              <a:t>Il meurt en 1935, à l'âge de 71 ans, d'une longue maladie. Il repose au cimetière du Père-Lachaise, division 67.</a:t>
            </a:r>
            <a:endParaRPr lang="fr-CA" sz="2000" dirty="0">
              <a:solidFill>
                <a:srgbClr val="7030A0"/>
              </a:solidFill>
              <a:effectLst/>
            </a:endParaRPr>
          </a:p>
        </p:txBody>
      </p:sp>
      <p:sp>
        <p:nvSpPr>
          <p:cNvPr id="8" name="Rectangle 7"/>
          <p:cNvSpPr/>
          <p:nvPr/>
        </p:nvSpPr>
        <p:spPr>
          <a:xfrm>
            <a:off x="323529" y="1628799"/>
            <a:ext cx="3384376" cy="4176465"/>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6516216" y="190630"/>
            <a:ext cx="2088232" cy="1438169"/>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AutoShape 4" descr="Résultats de recherche d'images pour « france »"/>
          <p:cNvSpPr>
            <a:spLocks noChangeAspect="1" noChangeArrowheads="1"/>
          </p:cNvSpPr>
          <p:nvPr/>
        </p:nvSpPr>
        <p:spPr bwMode="auto">
          <a:xfrm>
            <a:off x="0" y="-136525"/>
            <a:ext cx="21621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Résultats de recherche d'images pour « france »"/>
          <p:cNvSpPr>
            <a:spLocks noChangeAspect="1" noChangeArrowheads="1"/>
          </p:cNvSpPr>
          <p:nvPr/>
        </p:nvSpPr>
        <p:spPr bwMode="auto">
          <a:xfrm>
            <a:off x="152400" y="15875"/>
            <a:ext cx="21621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 name="Picture 2" descr="https://upload.wikimedia.org/wikipedia/commons/3/30/Seurat_Paul_Signa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02" y="1712064"/>
            <a:ext cx="3295230" cy="4009934"/>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Résultats de recherche d'images pour « france »"/>
          <p:cNvSpPr>
            <a:spLocks noChangeAspect="1" noChangeArrowheads="1"/>
          </p:cNvSpPr>
          <p:nvPr/>
        </p:nvSpPr>
        <p:spPr bwMode="auto">
          <a:xfrm>
            <a:off x="304800" y="168275"/>
            <a:ext cx="21621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 name="AutoShape 6" descr="Résultats de recherche d'images pour « france »"/>
          <p:cNvSpPr>
            <a:spLocks noChangeAspect="1" noChangeArrowheads="1"/>
          </p:cNvSpPr>
          <p:nvPr/>
        </p:nvSpPr>
        <p:spPr bwMode="auto">
          <a:xfrm>
            <a:off x="457200" y="320675"/>
            <a:ext cx="21621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 name="AutoShape 8" descr="Résultats de recherche d'images pour « france »"/>
          <p:cNvSpPr>
            <a:spLocks noChangeAspect="1" noChangeArrowheads="1"/>
          </p:cNvSpPr>
          <p:nvPr/>
        </p:nvSpPr>
        <p:spPr bwMode="auto">
          <a:xfrm>
            <a:off x="609600" y="473075"/>
            <a:ext cx="21621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2220" y="242887"/>
            <a:ext cx="2016224" cy="134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819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23528" y="2636912"/>
            <a:ext cx="8229600" cy="3096344"/>
          </a:xfrm>
        </p:spPr>
        <p:txBody>
          <a:bodyPr>
            <a:normAutofit fontScale="90000"/>
          </a:bodyPr>
          <a:lstStyle/>
          <a:p>
            <a:r>
              <a:rPr lang="fr-CA" dirty="0" smtClean="0">
                <a:solidFill>
                  <a:srgbClr val="7030A0"/>
                </a:solidFill>
                <a:latin typeface="Baveuse" panose="02000700000000000000" pitchFamily="2" charset="0"/>
              </a:rPr>
              <a:t>Voici quelques-unes de ses œuvres sur lesquelles nous nous pencherons à des fins d’appréciation !</a:t>
            </a:r>
            <a:br>
              <a:rPr lang="fr-CA" dirty="0" smtClean="0">
                <a:solidFill>
                  <a:srgbClr val="7030A0"/>
                </a:solidFill>
                <a:latin typeface="Baveuse" panose="02000700000000000000" pitchFamily="2" charset="0"/>
              </a:rPr>
            </a:br>
            <a:r>
              <a:rPr lang="fr-CA" dirty="0">
                <a:solidFill>
                  <a:srgbClr val="7030A0"/>
                </a:solidFill>
                <a:latin typeface="Baveuse" panose="02000700000000000000" pitchFamily="2" charset="0"/>
              </a:rPr>
              <a:t/>
            </a:r>
            <a:br>
              <a:rPr lang="fr-CA" dirty="0">
                <a:solidFill>
                  <a:srgbClr val="7030A0"/>
                </a:solidFill>
                <a:latin typeface="Baveuse" panose="02000700000000000000" pitchFamily="2" charset="0"/>
              </a:rPr>
            </a:br>
            <a:r>
              <a:rPr lang="fr-CA" dirty="0" smtClean="0">
                <a:solidFill>
                  <a:srgbClr val="7030A0"/>
                </a:solidFill>
                <a:latin typeface="Baveuse" panose="02000700000000000000" pitchFamily="2" charset="0"/>
              </a:rPr>
              <a:t>Vous êtes prêts ? </a:t>
            </a:r>
            <a:br>
              <a:rPr lang="fr-CA" dirty="0" smtClean="0">
                <a:solidFill>
                  <a:srgbClr val="7030A0"/>
                </a:solidFill>
                <a:latin typeface="Baveuse" panose="02000700000000000000" pitchFamily="2" charset="0"/>
              </a:rPr>
            </a:br>
            <a:r>
              <a:rPr lang="fr-CA" dirty="0" smtClean="0">
                <a:solidFill>
                  <a:srgbClr val="7030A0"/>
                </a:solidFill>
                <a:latin typeface="Baveuse" panose="02000700000000000000" pitchFamily="2" charset="0"/>
              </a:rPr>
              <a:t/>
            </a:r>
            <a:br>
              <a:rPr lang="fr-CA" dirty="0" smtClean="0">
                <a:solidFill>
                  <a:srgbClr val="7030A0"/>
                </a:solidFill>
                <a:latin typeface="Baveuse" panose="02000700000000000000" pitchFamily="2" charset="0"/>
              </a:rPr>
            </a:br>
            <a:r>
              <a:rPr lang="fr-CA" dirty="0">
                <a:solidFill>
                  <a:srgbClr val="FFFF00"/>
                </a:solidFill>
                <a:latin typeface="Baveuse" panose="02000700000000000000" pitchFamily="2" charset="0"/>
              </a:rPr>
              <a:t/>
            </a:r>
            <a:br>
              <a:rPr lang="fr-CA" dirty="0">
                <a:solidFill>
                  <a:srgbClr val="FFFF00"/>
                </a:solidFill>
                <a:latin typeface="Baveuse" panose="02000700000000000000" pitchFamily="2" charset="0"/>
              </a:rPr>
            </a:br>
            <a:endParaRPr lang="fr-CA" dirty="0">
              <a:solidFill>
                <a:srgbClr val="FFFF00"/>
              </a:solidFill>
              <a:latin typeface="Baveuse" panose="02000700000000000000" pitchFamily="2" charset="0"/>
            </a:endParaRPr>
          </a:p>
        </p:txBody>
      </p:sp>
    </p:spTree>
    <p:extLst>
      <p:ext uri="{BB962C8B-B14F-4D97-AF65-F5344CB8AC3E}">
        <p14:creationId xmlns:p14="http://schemas.microsoft.com/office/powerpoint/2010/main" val="4194990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1520" y="4707927"/>
            <a:ext cx="8796926" cy="1169346"/>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altLang="fr-FR" sz="2400" b="1" i="0" u="none" strike="noStrike" cap="none" normalizeH="0" baseline="0" dirty="0" smtClean="0">
              <a:ln>
                <a:noFill/>
              </a:ln>
              <a:solidFill>
                <a:srgbClr val="D41506"/>
              </a:solidFill>
              <a:effectLst/>
              <a:latin typeface="Baveuse" panose="02000700000000000000" pitchFamily="2"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altLang="fr-FR" sz="2400" b="1" i="0" u="none" strike="noStrike" cap="none" normalizeH="0" baseline="0" dirty="0" smtClean="0">
                <a:ln>
                  <a:noFill/>
                </a:ln>
                <a:solidFill>
                  <a:srgbClr val="7030A0"/>
                </a:solidFill>
                <a:effectLst/>
                <a:latin typeface="Baveuse" panose="02000700000000000000" pitchFamily="2" charset="0"/>
                <a:cs typeface="Arial" pitchFamily="34" charset="0"/>
              </a:rPr>
              <a:t>Artiste : </a:t>
            </a:r>
            <a:r>
              <a:rPr kumimoji="0" lang="fr-CA" altLang="fr-FR" sz="2400" b="1" i="0" u="none" strike="noStrike" cap="none" normalizeH="0" baseline="0" dirty="0" err="1" smtClean="0">
                <a:ln>
                  <a:noFill/>
                </a:ln>
                <a:solidFill>
                  <a:srgbClr val="00B050"/>
                </a:solidFill>
                <a:effectLst/>
                <a:latin typeface="Baveuse" panose="02000700000000000000" pitchFamily="2" charset="0"/>
                <a:cs typeface="Arial" pitchFamily="34" charset="0"/>
              </a:rPr>
              <a:t>paul</a:t>
            </a:r>
            <a:r>
              <a:rPr kumimoji="0" lang="fr-CA" altLang="fr-FR" sz="2400" b="1" i="0" u="none" strike="noStrike" cap="none" normalizeH="0" baseline="0" dirty="0" smtClean="0">
                <a:ln>
                  <a:noFill/>
                </a:ln>
                <a:solidFill>
                  <a:srgbClr val="00B050"/>
                </a:solidFill>
                <a:effectLst/>
                <a:latin typeface="Baveuse" panose="02000700000000000000" pitchFamily="2" charset="0"/>
                <a:cs typeface="Arial" pitchFamily="34" charset="0"/>
              </a:rPr>
              <a:t> </a:t>
            </a:r>
            <a:r>
              <a:rPr kumimoji="0" lang="fr-CA" altLang="fr-FR" sz="2400" b="1" i="0" u="none" strike="noStrike" cap="none" normalizeH="0" baseline="0" dirty="0" err="1" smtClean="0">
                <a:ln>
                  <a:noFill/>
                </a:ln>
                <a:solidFill>
                  <a:srgbClr val="00B050"/>
                </a:solidFill>
                <a:effectLst/>
                <a:latin typeface="Baveuse" panose="02000700000000000000" pitchFamily="2" charset="0"/>
                <a:cs typeface="Arial" pitchFamily="34" charset="0"/>
              </a:rPr>
              <a:t>signac</a:t>
            </a:r>
            <a:endParaRPr lang="fr-FR" altLang="fr-FR" sz="2400" b="1" dirty="0">
              <a:latin typeface="Baveuse" panose="02000700000000000000" pitchFamily="2"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altLang="fr-FR" sz="2400" b="1" i="0" u="none" strike="noStrike" cap="none" normalizeH="0" baseline="0" dirty="0" smtClean="0">
                <a:ln>
                  <a:noFill/>
                </a:ln>
                <a:solidFill>
                  <a:srgbClr val="7030A0"/>
                </a:solidFill>
                <a:effectLst/>
                <a:latin typeface="Baveuse" panose="02000700000000000000" pitchFamily="2" charset="0"/>
                <a:cs typeface="Arial" pitchFamily="34" charset="0"/>
              </a:rPr>
              <a:t>Année : </a:t>
            </a:r>
            <a:r>
              <a:rPr kumimoji="0" lang="fr-FR" altLang="fr-FR" sz="2400" b="1" i="0" u="none" strike="noStrike" cap="none" normalizeH="0" baseline="0" dirty="0" smtClean="0">
                <a:ln>
                  <a:noFill/>
                </a:ln>
                <a:solidFill>
                  <a:srgbClr val="00B050"/>
                </a:solidFill>
                <a:effectLst/>
                <a:latin typeface="Baveuse" panose="02000700000000000000" pitchFamily="2" charset="0"/>
                <a:cs typeface="Arial" pitchFamily="34" charset="0"/>
              </a:rPr>
              <a:t>1893</a:t>
            </a:r>
            <a:endParaRPr kumimoji="0" lang="fr-FR" altLang="fr-FR" sz="2400" b="1" i="0" u="none" strike="noStrike" cap="none" normalizeH="0" baseline="0" dirty="0" smtClean="0">
              <a:ln>
                <a:noFill/>
              </a:ln>
              <a:solidFill>
                <a:schemeClr val="tx1"/>
              </a:solidFill>
              <a:effectLst/>
              <a:latin typeface="Baveuse" panose="02000700000000000000" pitchFamily="2" charset="0"/>
              <a:cs typeface="Arial" pitchFamily="34" charset="0"/>
            </a:endParaRPr>
          </a:p>
          <a:p>
            <a:pPr algn="ctr"/>
            <a:r>
              <a:rPr kumimoji="0" lang="fr-FR" altLang="fr-FR" sz="2400" b="1" i="0" u="none" strike="noStrike" cap="none" normalizeH="0" baseline="0" dirty="0" smtClean="0">
                <a:ln>
                  <a:noFill/>
                </a:ln>
                <a:solidFill>
                  <a:srgbClr val="7030A0"/>
                </a:solidFill>
                <a:effectLst/>
                <a:latin typeface="Baveuse" panose="02000700000000000000" pitchFamily="2" charset="0"/>
                <a:cs typeface="Arial" pitchFamily="34" charset="0"/>
              </a:rPr>
              <a:t>Titre : </a:t>
            </a:r>
            <a:r>
              <a:rPr lang="fr-CA" altLang="fr-FR" sz="2400" b="1" dirty="0" smtClean="0">
                <a:solidFill>
                  <a:srgbClr val="00B050"/>
                </a:solidFill>
                <a:latin typeface="Baveuse" panose="02000700000000000000" pitchFamily="2" charset="0"/>
              </a:rPr>
              <a:t>le pin de </a:t>
            </a:r>
            <a:r>
              <a:rPr lang="fr-CA" altLang="fr-FR" sz="2400" b="1" dirty="0" err="1" smtClean="0">
                <a:solidFill>
                  <a:srgbClr val="00B050"/>
                </a:solidFill>
                <a:latin typeface="Baveuse" panose="02000700000000000000" pitchFamily="2" charset="0"/>
              </a:rPr>
              <a:t>bonaventure</a:t>
            </a:r>
            <a:endParaRPr lang="fr-CA" sz="2400" dirty="0">
              <a:solidFill>
                <a:srgbClr val="00B050"/>
              </a:solidFill>
              <a:latin typeface="Baveuse" panose="02000700000000000000" pitchFamily="2" charset="0"/>
            </a:endParaRPr>
          </a:p>
        </p:txBody>
      </p:sp>
      <p:sp>
        <p:nvSpPr>
          <p:cNvPr id="2" name="Rectangle 1"/>
          <p:cNvSpPr/>
          <p:nvPr/>
        </p:nvSpPr>
        <p:spPr>
          <a:xfrm>
            <a:off x="1475656" y="116632"/>
            <a:ext cx="5976664" cy="4896544"/>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FF00"/>
              </a:solidFill>
            </a:endParaRPr>
          </a:p>
        </p:txBody>
      </p:sp>
      <p:pic>
        <p:nvPicPr>
          <p:cNvPr id="3074" name="Picture 2" descr="https://upload.wikimedia.org/wikipedia/commons/thumb/6/6b/Paul_Signac_-_The_Bonaventure_Pine_-_Google_Art_Project.jpg/800px-Paul_Signac_-_The_Bonaventure_Pine_-_Google_Art_Proj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0648"/>
            <a:ext cx="5673994" cy="459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41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1547664" y="70561"/>
            <a:ext cx="6120680" cy="4942615"/>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FF00"/>
              </a:solidFill>
            </a:endParaRPr>
          </a:p>
        </p:txBody>
      </p:sp>
      <p:sp>
        <p:nvSpPr>
          <p:cNvPr id="5" name="Text Box 3"/>
          <p:cNvSpPr txBox="1">
            <a:spLocks noChangeArrowheads="1"/>
          </p:cNvSpPr>
          <p:nvPr/>
        </p:nvSpPr>
        <p:spPr bwMode="auto">
          <a:xfrm>
            <a:off x="245009" y="4653136"/>
            <a:ext cx="8762156" cy="1988840"/>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altLang="fr-FR" sz="2400" b="1" i="0" u="none" strike="noStrike" cap="none" normalizeH="0" baseline="0" dirty="0" smtClean="0">
              <a:ln>
                <a:noFill/>
              </a:ln>
              <a:solidFill>
                <a:srgbClr val="D41506"/>
              </a:solidFill>
              <a:effectLst/>
              <a:latin typeface="Baveuse" panose="02000700000000000000" pitchFamily="2"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altLang="fr-FR" sz="2400" b="1" i="0" u="none" strike="noStrike" cap="none" normalizeH="0" baseline="0" dirty="0" smtClean="0">
                <a:ln>
                  <a:noFill/>
                </a:ln>
                <a:solidFill>
                  <a:srgbClr val="7030A0"/>
                </a:solidFill>
                <a:effectLst/>
                <a:latin typeface="Baveuse" panose="02000700000000000000" pitchFamily="2" charset="0"/>
                <a:cs typeface="Arial" pitchFamily="34" charset="0"/>
              </a:rPr>
              <a:t>Artiste : </a:t>
            </a:r>
            <a:r>
              <a:rPr kumimoji="0" lang="fr-CA" altLang="fr-FR" sz="2400" b="1" i="0" u="none" strike="noStrike" cap="none" normalizeH="0" baseline="0" dirty="0" err="1" smtClean="0">
                <a:ln>
                  <a:noFill/>
                </a:ln>
                <a:solidFill>
                  <a:srgbClr val="00B050"/>
                </a:solidFill>
                <a:effectLst/>
                <a:latin typeface="Baveuse" panose="02000700000000000000" pitchFamily="2" charset="0"/>
                <a:cs typeface="Arial" pitchFamily="34" charset="0"/>
              </a:rPr>
              <a:t>paul</a:t>
            </a:r>
            <a:r>
              <a:rPr kumimoji="0" lang="fr-CA" altLang="fr-FR" sz="2400" b="1" i="0" u="none" strike="noStrike" cap="none" normalizeH="0" baseline="0" dirty="0" smtClean="0">
                <a:ln>
                  <a:noFill/>
                </a:ln>
                <a:solidFill>
                  <a:srgbClr val="00B050"/>
                </a:solidFill>
                <a:effectLst/>
                <a:latin typeface="Baveuse" panose="02000700000000000000" pitchFamily="2" charset="0"/>
                <a:cs typeface="Arial" pitchFamily="34" charset="0"/>
              </a:rPr>
              <a:t> </a:t>
            </a:r>
            <a:r>
              <a:rPr kumimoji="0" lang="fr-CA" altLang="fr-FR" sz="2400" b="1" i="0" u="none" strike="noStrike" cap="none" normalizeH="0" baseline="0" dirty="0" err="1" smtClean="0">
                <a:ln>
                  <a:noFill/>
                </a:ln>
                <a:solidFill>
                  <a:srgbClr val="00B050"/>
                </a:solidFill>
                <a:effectLst/>
                <a:latin typeface="Baveuse" panose="02000700000000000000" pitchFamily="2" charset="0"/>
                <a:cs typeface="Arial" pitchFamily="34" charset="0"/>
              </a:rPr>
              <a:t>signac</a:t>
            </a:r>
            <a:endParaRPr lang="fr-FR" altLang="fr-FR" sz="2400" b="1" dirty="0">
              <a:latin typeface="Baveuse" panose="02000700000000000000" pitchFamily="2"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altLang="fr-FR" sz="2400" b="1" i="0" u="none" strike="noStrike" cap="none" normalizeH="0" baseline="0" dirty="0" smtClean="0">
                <a:ln>
                  <a:noFill/>
                </a:ln>
                <a:solidFill>
                  <a:srgbClr val="7030A0"/>
                </a:solidFill>
                <a:effectLst/>
                <a:latin typeface="Baveuse" panose="02000700000000000000" pitchFamily="2" charset="0"/>
                <a:cs typeface="Arial" pitchFamily="34" charset="0"/>
              </a:rPr>
              <a:t>Année : </a:t>
            </a:r>
            <a:r>
              <a:rPr kumimoji="0" lang="fr-FR" altLang="fr-FR" sz="2400" b="1" i="0" u="none" strike="noStrike" cap="none" normalizeH="0" baseline="0" dirty="0" smtClean="0">
                <a:ln>
                  <a:noFill/>
                </a:ln>
                <a:solidFill>
                  <a:srgbClr val="00B050"/>
                </a:solidFill>
                <a:effectLst/>
                <a:latin typeface="Baveuse" panose="02000700000000000000" pitchFamily="2" charset="0"/>
                <a:cs typeface="Arial" pitchFamily="34" charset="0"/>
              </a:rPr>
              <a:t>1906</a:t>
            </a:r>
            <a:endParaRPr kumimoji="0" lang="fr-FR" altLang="fr-FR" sz="2400" b="1" i="0" u="none" strike="noStrike" cap="none" normalizeH="0" baseline="0" dirty="0" smtClean="0">
              <a:ln>
                <a:noFill/>
              </a:ln>
              <a:solidFill>
                <a:schemeClr val="tx1"/>
              </a:solidFill>
              <a:effectLst/>
              <a:latin typeface="Baveuse" panose="02000700000000000000" pitchFamily="2" charset="0"/>
              <a:cs typeface="Arial" pitchFamily="34" charset="0"/>
            </a:endParaRPr>
          </a:p>
          <a:p>
            <a:pPr algn="ctr"/>
            <a:r>
              <a:rPr kumimoji="0" lang="fr-FR" altLang="fr-FR" sz="2400" b="1" i="0" u="none" strike="noStrike" cap="none" normalizeH="0" baseline="0" dirty="0" smtClean="0">
                <a:ln>
                  <a:noFill/>
                </a:ln>
                <a:solidFill>
                  <a:srgbClr val="7030A0"/>
                </a:solidFill>
                <a:effectLst/>
                <a:latin typeface="Baveuse" panose="02000700000000000000" pitchFamily="2" charset="0"/>
                <a:cs typeface="Arial" pitchFamily="34" charset="0"/>
              </a:rPr>
              <a:t>Titre : </a:t>
            </a:r>
            <a:r>
              <a:rPr lang="fr-CA" altLang="fr-FR" sz="2400" b="1" dirty="0">
                <a:solidFill>
                  <a:srgbClr val="7030A0"/>
                </a:solidFill>
                <a:latin typeface="Baveuse" panose="02000700000000000000" pitchFamily="2" charset="0"/>
              </a:rPr>
              <a:t> </a:t>
            </a:r>
            <a:r>
              <a:rPr lang="fr-CA" altLang="fr-FR" sz="2400" b="1" dirty="0" smtClean="0">
                <a:solidFill>
                  <a:srgbClr val="00B050"/>
                </a:solidFill>
                <a:latin typeface="Baveuse" panose="02000700000000000000" pitchFamily="2" charset="0"/>
              </a:rPr>
              <a:t>la calanque</a:t>
            </a:r>
            <a:endParaRPr lang="fr-CA" sz="2400" dirty="0">
              <a:solidFill>
                <a:srgbClr val="00B050"/>
              </a:solidFill>
              <a:latin typeface="Baveuse" panose="02000700000000000000" pitchFamily="2" charset="0"/>
            </a:endParaRPr>
          </a:p>
        </p:txBody>
      </p:sp>
      <p:pic>
        <p:nvPicPr>
          <p:cNvPr id="4098" name="Picture 2" descr="https://upload.wikimedia.org/wikipedia/commons/5/59/Signac_-_La_Calanque_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3188" y="260648"/>
            <a:ext cx="5825797" cy="458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421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1403649" y="219044"/>
            <a:ext cx="6336704" cy="4938147"/>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FF00"/>
              </a:solidFill>
            </a:endParaRPr>
          </a:p>
        </p:txBody>
      </p:sp>
      <p:sp>
        <p:nvSpPr>
          <p:cNvPr id="5" name="Text Box 3"/>
          <p:cNvSpPr txBox="1">
            <a:spLocks noChangeArrowheads="1"/>
          </p:cNvSpPr>
          <p:nvPr/>
        </p:nvSpPr>
        <p:spPr bwMode="auto">
          <a:xfrm>
            <a:off x="213171" y="4797152"/>
            <a:ext cx="8762156" cy="1916832"/>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altLang="fr-FR" sz="2400" b="1" i="0" u="none" strike="noStrike" cap="none" normalizeH="0" baseline="0" dirty="0" smtClean="0">
              <a:ln>
                <a:noFill/>
              </a:ln>
              <a:solidFill>
                <a:srgbClr val="D41506"/>
              </a:solidFill>
              <a:effectLst/>
              <a:latin typeface="Baveuse" panose="02000700000000000000" pitchFamily="2"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altLang="fr-FR" sz="2400" b="1" i="0" u="none" strike="noStrike" cap="none" normalizeH="0" baseline="0" dirty="0" smtClean="0">
                <a:ln>
                  <a:noFill/>
                </a:ln>
                <a:solidFill>
                  <a:srgbClr val="7030A0"/>
                </a:solidFill>
                <a:effectLst/>
                <a:latin typeface="Baveuse" panose="02000700000000000000" pitchFamily="2" charset="0"/>
                <a:cs typeface="Arial" pitchFamily="34" charset="0"/>
              </a:rPr>
              <a:t>Artiste : </a:t>
            </a:r>
            <a:r>
              <a:rPr kumimoji="0" lang="fr-CA" altLang="fr-FR" sz="2400" b="1" i="0" u="none" strike="noStrike" cap="none" normalizeH="0" baseline="0" dirty="0" err="1" smtClean="0">
                <a:ln>
                  <a:noFill/>
                </a:ln>
                <a:solidFill>
                  <a:srgbClr val="00B050"/>
                </a:solidFill>
                <a:effectLst/>
                <a:latin typeface="Baveuse" panose="02000700000000000000" pitchFamily="2" charset="0"/>
                <a:cs typeface="Arial" pitchFamily="34" charset="0"/>
              </a:rPr>
              <a:t>paul</a:t>
            </a:r>
            <a:r>
              <a:rPr kumimoji="0" lang="fr-CA" altLang="fr-FR" sz="2400" b="1" i="0" u="none" strike="noStrike" cap="none" normalizeH="0" baseline="0" dirty="0" smtClean="0">
                <a:ln>
                  <a:noFill/>
                </a:ln>
                <a:solidFill>
                  <a:srgbClr val="00B050"/>
                </a:solidFill>
                <a:effectLst/>
                <a:latin typeface="Baveuse" panose="02000700000000000000" pitchFamily="2" charset="0"/>
                <a:cs typeface="Arial" pitchFamily="34" charset="0"/>
              </a:rPr>
              <a:t> </a:t>
            </a:r>
            <a:r>
              <a:rPr kumimoji="0" lang="fr-CA" altLang="fr-FR" sz="2400" b="1" i="0" u="none" strike="noStrike" cap="none" normalizeH="0" baseline="0" dirty="0" err="1" smtClean="0">
                <a:ln>
                  <a:noFill/>
                </a:ln>
                <a:solidFill>
                  <a:srgbClr val="00B050"/>
                </a:solidFill>
                <a:effectLst/>
                <a:latin typeface="Baveuse" panose="02000700000000000000" pitchFamily="2" charset="0"/>
                <a:cs typeface="Arial" pitchFamily="34" charset="0"/>
              </a:rPr>
              <a:t>signac</a:t>
            </a:r>
            <a:endParaRPr lang="fr-FR" altLang="fr-FR" sz="2400" b="1" dirty="0">
              <a:latin typeface="Baveuse" panose="02000700000000000000" pitchFamily="2"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altLang="fr-FR" sz="2400" b="1" i="0" u="none" strike="noStrike" cap="none" normalizeH="0" baseline="0" dirty="0" smtClean="0">
                <a:ln>
                  <a:noFill/>
                </a:ln>
                <a:solidFill>
                  <a:srgbClr val="7030A0"/>
                </a:solidFill>
                <a:effectLst/>
                <a:latin typeface="Baveuse" panose="02000700000000000000" pitchFamily="2" charset="0"/>
                <a:cs typeface="Arial" pitchFamily="34" charset="0"/>
              </a:rPr>
              <a:t>Année : </a:t>
            </a:r>
            <a:r>
              <a:rPr kumimoji="0" lang="fr-FR" altLang="fr-FR" sz="2400" b="1" i="0" u="none" strike="noStrike" cap="none" normalizeH="0" baseline="0" dirty="0" smtClean="0">
                <a:ln>
                  <a:noFill/>
                </a:ln>
                <a:solidFill>
                  <a:srgbClr val="00B050"/>
                </a:solidFill>
                <a:effectLst/>
                <a:latin typeface="Baveuse" panose="02000700000000000000" pitchFamily="2" charset="0"/>
                <a:cs typeface="Arial" pitchFamily="34" charset="0"/>
              </a:rPr>
              <a:t>1905</a:t>
            </a:r>
            <a:endParaRPr kumimoji="0" lang="fr-FR" altLang="fr-FR" sz="2400" b="1" i="0" u="none" strike="noStrike" cap="none" normalizeH="0" baseline="0" dirty="0" smtClean="0">
              <a:ln>
                <a:noFill/>
              </a:ln>
              <a:solidFill>
                <a:schemeClr val="tx1"/>
              </a:solidFill>
              <a:effectLst/>
              <a:latin typeface="Baveuse" panose="02000700000000000000" pitchFamily="2" charset="0"/>
              <a:cs typeface="Arial" pitchFamily="34" charset="0"/>
            </a:endParaRPr>
          </a:p>
          <a:p>
            <a:pPr algn="ctr"/>
            <a:r>
              <a:rPr kumimoji="0" lang="fr-FR" altLang="fr-FR" sz="2400" b="1" i="0" u="none" strike="noStrike" cap="none" normalizeH="0" baseline="0" dirty="0" smtClean="0">
                <a:ln>
                  <a:noFill/>
                </a:ln>
                <a:solidFill>
                  <a:srgbClr val="7030A0"/>
                </a:solidFill>
                <a:effectLst/>
                <a:latin typeface="Baveuse" panose="02000700000000000000" pitchFamily="2" charset="0"/>
                <a:cs typeface="Arial" pitchFamily="34" charset="0"/>
              </a:rPr>
              <a:t>Titre : </a:t>
            </a:r>
            <a:r>
              <a:rPr lang="fr-CA" altLang="fr-FR" sz="2400" b="1" dirty="0">
                <a:solidFill>
                  <a:srgbClr val="7030A0"/>
                </a:solidFill>
                <a:latin typeface="Baveuse" panose="02000700000000000000" pitchFamily="2" charset="0"/>
              </a:rPr>
              <a:t> </a:t>
            </a:r>
            <a:r>
              <a:rPr lang="fr-CA" altLang="fr-FR" sz="2400" b="1" dirty="0" smtClean="0">
                <a:solidFill>
                  <a:srgbClr val="00B050"/>
                </a:solidFill>
                <a:latin typeface="Baveuse" panose="02000700000000000000" pitchFamily="2" charset="0"/>
              </a:rPr>
              <a:t>le grand canal à </a:t>
            </a:r>
            <a:r>
              <a:rPr lang="fr-CA" altLang="fr-FR" sz="2400" b="1" dirty="0" err="1" smtClean="0">
                <a:solidFill>
                  <a:srgbClr val="00B050"/>
                </a:solidFill>
                <a:latin typeface="Baveuse" panose="02000700000000000000" pitchFamily="2" charset="0"/>
              </a:rPr>
              <a:t>venise</a:t>
            </a:r>
            <a:endParaRPr lang="fr-CA" sz="2400" dirty="0">
              <a:solidFill>
                <a:srgbClr val="00B050"/>
              </a:solidFill>
              <a:latin typeface="Baveuse" panose="02000700000000000000" pitchFamily="2" charset="0"/>
            </a:endParaRPr>
          </a:p>
        </p:txBody>
      </p:sp>
      <p:pic>
        <p:nvPicPr>
          <p:cNvPr id="5122" name="Picture 2" descr="https://upload.wikimedia.org/wikipedia/commons/thumb/a/a0/Paul_Signac%2C_Grand_Canal_%28Venise%29.jpg/800px-Paul_Signac%2C_Grand_Canal_%28Venise%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988" y="293286"/>
            <a:ext cx="6046522" cy="478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33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ZoneTexte 7"/>
          <p:cNvSpPr txBox="1"/>
          <p:nvPr/>
        </p:nvSpPr>
        <p:spPr>
          <a:xfrm>
            <a:off x="88098" y="2928252"/>
            <a:ext cx="3042147" cy="461665"/>
          </a:xfrm>
          <a:prstGeom prst="rect">
            <a:avLst/>
          </a:prstGeom>
          <a:noFill/>
        </p:spPr>
        <p:txBody>
          <a:bodyPr wrap="square" rtlCol="0">
            <a:spAutoFit/>
          </a:bodyPr>
          <a:lstStyle/>
          <a:p>
            <a:r>
              <a:rPr lang="fr-CA" sz="2400" dirty="0" smtClean="0">
                <a:solidFill>
                  <a:srgbClr val="7030A0"/>
                </a:solidFill>
                <a:latin typeface="Baveuse" panose="02000700000000000000" pitchFamily="2" charset="0"/>
              </a:rPr>
              <a:t>Le pin</a:t>
            </a:r>
            <a:endParaRPr lang="fr-CA" sz="2400" dirty="0">
              <a:solidFill>
                <a:srgbClr val="7030A0"/>
              </a:solidFill>
              <a:latin typeface="Baveuse" panose="02000700000000000000" pitchFamily="2" charset="0"/>
            </a:endParaRPr>
          </a:p>
        </p:txBody>
      </p:sp>
      <p:sp>
        <p:nvSpPr>
          <p:cNvPr id="10" name="ZoneTexte 9"/>
          <p:cNvSpPr txBox="1"/>
          <p:nvPr/>
        </p:nvSpPr>
        <p:spPr>
          <a:xfrm>
            <a:off x="6372058" y="3625194"/>
            <a:ext cx="2736304" cy="461665"/>
          </a:xfrm>
          <a:prstGeom prst="rect">
            <a:avLst/>
          </a:prstGeom>
          <a:noFill/>
        </p:spPr>
        <p:txBody>
          <a:bodyPr wrap="square" rtlCol="0">
            <a:spAutoFit/>
          </a:bodyPr>
          <a:lstStyle/>
          <a:p>
            <a:r>
              <a:rPr lang="fr-CA" sz="2400" dirty="0" smtClean="0">
                <a:solidFill>
                  <a:srgbClr val="7030A0"/>
                </a:solidFill>
                <a:latin typeface="Baveuse" panose="02000700000000000000" pitchFamily="2" charset="0"/>
              </a:rPr>
              <a:t>La calanque</a:t>
            </a:r>
            <a:endParaRPr lang="fr-CA" sz="2400" dirty="0">
              <a:solidFill>
                <a:srgbClr val="7030A0"/>
              </a:solidFill>
              <a:latin typeface="Baveuse" panose="02000700000000000000" pitchFamily="2" charset="0"/>
            </a:endParaRPr>
          </a:p>
        </p:txBody>
      </p:sp>
      <p:sp>
        <p:nvSpPr>
          <p:cNvPr id="12" name="Rectangle 11"/>
          <p:cNvSpPr/>
          <p:nvPr/>
        </p:nvSpPr>
        <p:spPr>
          <a:xfrm>
            <a:off x="107505" y="102391"/>
            <a:ext cx="3384376" cy="2717583"/>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Titre 1"/>
          <p:cNvSpPr txBox="1">
            <a:spLocks/>
          </p:cNvSpPr>
          <p:nvPr/>
        </p:nvSpPr>
        <p:spPr>
          <a:xfrm>
            <a:off x="0" y="4221088"/>
            <a:ext cx="2106042" cy="1833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000" b="1" dirty="0" smtClean="0">
                <a:solidFill>
                  <a:srgbClr val="7030A0"/>
                </a:solidFill>
                <a:latin typeface="Cambria" panose="02040503050406030204" pitchFamily="18" charset="0"/>
              </a:rPr>
              <a:t>Laquelle préfères-tu ? Explique brièvement pourquoi.</a:t>
            </a:r>
            <a:endParaRPr lang="fr-CA" sz="2000" dirty="0">
              <a:solidFill>
                <a:srgbClr val="7030A0"/>
              </a:solidFill>
              <a:latin typeface="Cambria" panose="02040503050406030204" pitchFamily="18" charset="0"/>
            </a:endParaRPr>
          </a:p>
        </p:txBody>
      </p:sp>
      <p:sp>
        <p:nvSpPr>
          <p:cNvPr id="2" name="Rectangle 1"/>
          <p:cNvSpPr/>
          <p:nvPr/>
        </p:nvSpPr>
        <p:spPr>
          <a:xfrm>
            <a:off x="3588623" y="297938"/>
            <a:ext cx="1799343" cy="2862322"/>
          </a:xfrm>
          <a:prstGeom prst="rect">
            <a:avLst/>
          </a:prstGeom>
        </p:spPr>
        <p:txBody>
          <a:bodyPr wrap="square">
            <a:spAutoFit/>
          </a:bodyPr>
          <a:lstStyle/>
          <a:p>
            <a:pPr algn="ctr"/>
            <a:r>
              <a:rPr lang="fr-FR" sz="2000" b="1" dirty="0">
                <a:solidFill>
                  <a:srgbClr val="7030A0"/>
                </a:solidFill>
                <a:latin typeface="Cambria" panose="02040503050406030204" pitchFamily="18" charset="0"/>
              </a:rPr>
              <a:t>Comment décrirais-tu les œuvres de </a:t>
            </a:r>
            <a:r>
              <a:rPr lang="fr-FR" sz="2000" b="1" dirty="0" smtClean="0">
                <a:solidFill>
                  <a:srgbClr val="7030A0"/>
                </a:solidFill>
                <a:latin typeface="Cambria" panose="02040503050406030204" pitchFamily="18" charset="0"/>
              </a:rPr>
              <a:t>Signac  </a:t>
            </a:r>
            <a:r>
              <a:rPr lang="fr-FR" sz="2000" b="1" dirty="0">
                <a:solidFill>
                  <a:srgbClr val="7030A0"/>
                </a:solidFill>
                <a:latin typeface="Cambria" panose="02040503050406030204" pitchFamily="18" charset="0"/>
              </a:rPr>
              <a:t>à quelqu’un qui n’en a jamais entendu parler ? </a:t>
            </a:r>
            <a:endParaRPr lang="fr-CA" sz="2000" dirty="0">
              <a:solidFill>
                <a:srgbClr val="7030A0"/>
              </a:solidFill>
              <a:latin typeface="Cambria" panose="02040503050406030204" pitchFamily="18" charset="0"/>
            </a:endParaRPr>
          </a:p>
        </p:txBody>
      </p:sp>
      <p:sp>
        <p:nvSpPr>
          <p:cNvPr id="16" name="Titre 1"/>
          <p:cNvSpPr txBox="1">
            <a:spLocks/>
          </p:cNvSpPr>
          <p:nvPr/>
        </p:nvSpPr>
        <p:spPr>
          <a:xfrm>
            <a:off x="5815675" y="4445568"/>
            <a:ext cx="3328325" cy="19442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solidFill>
                  <a:srgbClr val="7030A0"/>
                </a:solidFill>
                <a:latin typeface="Cambria" panose="02040503050406030204" pitchFamily="18" charset="0"/>
              </a:rPr>
              <a:t>D</a:t>
            </a:r>
            <a:r>
              <a:rPr lang="fr-FR" sz="2000" b="1" dirty="0" smtClean="0">
                <a:solidFill>
                  <a:srgbClr val="7030A0"/>
                </a:solidFill>
                <a:latin typeface="Cambria" panose="02040503050406030204" pitchFamily="18" charset="0"/>
              </a:rPr>
              <a:t>irais-tu </a:t>
            </a:r>
            <a:r>
              <a:rPr lang="fr-FR" sz="2000" b="1" dirty="0">
                <a:solidFill>
                  <a:srgbClr val="7030A0"/>
                </a:solidFill>
                <a:latin typeface="Cambria" panose="02040503050406030204" pitchFamily="18" charset="0"/>
              </a:rPr>
              <a:t>que </a:t>
            </a:r>
            <a:r>
              <a:rPr lang="fr-FR" sz="2000" b="1" dirty="0" smtClean="0">
                <a:solidFill>
                  <a:srgbClr val="7030A0"/>
                </a:solidFill>
                <a:latin typeface="Cambria" panose="02040503050406030204" pitchFamily="18" charset="0"/>
              </a:rPr>
              <a:t>tu aimes</a:t>
            </a:r>
            <a:r>
              <a:rPr lang="fr-FR" sz="2000" b="1" dirty="0">
                <a:solidFill>
                  <a:srgbClr val="7030A0"/>
                </a:solidFill>
                <a:latin typeface="Cambria" panose="02040503050406030204" pitchFamily="18" charset="0"/>
              </a:rPr>
              <a:t>, que tu détestes ou que tu es indifférent aux œuvres de </a:t>
            </a:r>
            <a:endParaRPr lang="fr-FR" sz="2000" b="1" dirty="0" smtClean="0">
              <a:solidFill>
                <a:srgbClr val="7030A0"/>
              </a:solidFill>
              <a:latin typeface="Cambria" panose="02040503050406030204" pitchFamily="18" charset="0"/>
            </a:endParaRPr>
          </a:p>
          <a:p>
            <a:r>
              <a:rPr lang="fr-FR" sz="2000" b="1" dirty="0" smtClean="0">
                <a:solidFill>
                  <a:srgbClr val="7030A0"/>
                </a:solidFill>
                <a:latin typeface="Cambria" panose="02040503050406030204" pitchFamily="18" charset="0"/>
              </a:rPr>
              <a:t>Paul Signac</a:t>
            </a:r>
            <a:r>
              <a:rPr lang="fr-FR" sz="2000" b="1" dirty="0">
                <a:solidFill>
                  <a:srgbClr val="7030A0"/>
                </a:solidFill>
                <a:latin typeface="Cambria" panose="02040503050406030204" pitchFamily="18" charset="0"/>
              </a:rPr>
              <a:t> ? </a:t>
            </a:r>
            <a:endParaRPr lang="fr-FR" sz="2000" b="1" dirty="0" smtClean="0">
              <a:solidFill>
                <a:srgbClr val="7030A0"/>
              </a:solidFill>
              <a:latin typeface="Cambria" panose="02040503050406030204" pitchFamily="18" charset="0"/>
            </a:endParaRPr>
          </a:p>
          <a:p>
            <a:r>
              <a:rPr lang="fr-FR" sz="2000" b="1" dirty="0" smtClean="0">
                <a:solidFill>
                  <a:srgbClr val="7030A0"/>
                </a:solidFill>
                <a:latin typeface="Cambria" panose="02040503050406030204" pitchFamily="18" charset="0"/>
              </a:rPr>
              <a:t>Pourquoi ?</a:t>
            </a:r>
            <a:endParaRPr lang="fr-CA" sz="3200" dirty="0">
              <a:solidFill>
                <a:srgbClr val="7030A0"/>
              </a:solidFill>
              <a:latin typeface="Baveuse" panose="02000700000000000000" pitchFamily="2" charset="0"/>
            </a:endParaRPr>
          </a:p>
        </p:txBody>
      </p:sp>
      <p:sp>
        <p:nvSpPr>
          <p:cNvPr id="23" name="ZoneTexte 22"/>
          <p:cNvSpPr txBox="1"/>
          <p:nvPr/>
        </p:nvSpPr>
        <p:spPr>
          <a:xfrm>
            <a:off x="2173041" y="6396335"/>
            <a:ext cx="3402124" cy="461665"/>
          </a:xfrm>
          <a:prstGeom prst="rect">
            <a:avLst/>
          </a:prstGeom>
          <a:noFill/>
        </p:spPr>
        <p:txBody>
          <a:bodyPr wrap="square" rtlCol="0">
            <a:spAutoFit/>
          </a:bodyPr>
          <a:lstStyle/>
          <a:p>
            <a:pPr algn="r"/>
            <a:r>
              <a:rPr lang="fr-CA" sz="2400" dirty="0" smtClean="0">
                <a:solidFill>
                  <a:srgbClr val="7030A0"/>
                </a:solidFill>
                <a:latin typeface="Baveuse" panose="02000700000000000000" pitchFamily="2" charset="0"/>
              </a:rPr>
              <a:t>Le canal</a:t>
            </a:r>
            <a:endParaRPr lang="fr-CA" sz="2400" dirty="0">
              <a:solidFill>
                <a:srgbClr val="7030A0"/>
              </a:solidFill>
              <a:latin typeface="Baveuse" panose="02000700000000000000" pitchFamily="2" charset="0"/>
            </a:endParaRPr>
          </a:p>
        </p:txBody>
      </p:sp>
      <p:sp>
        <p:nvSpPr>
          <p:cNvPr id="22" name="Rectangle 21"/>
          <p:cNvSpPr/>
          <p:nvPr/>
        </p:nvSpPr>
        <p:spPr>
          <a:xfrm>
            <a:off x="5603276" y="778367"/>
            <a:ext cx="3474931" cy="2780504"/>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Rectangle 24"/>
          <p:cNvSpPr/>
          <p:nvPr/>
        </p:nvSpPr>
        <p:spPr>
          <a:xfrm>
            <a:off x="2173041" y="3711863"/>
            <a:ext cx="3335064" cy="2684472"/>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4" name="Picture 2" descr="https://upload.wikimedia.org/wikipedia/commons/thumb/6/6b/Paul_Signac_-_The_Bonaventure_Pine_-_Google_Art_Project.jpg/800px-Paul_Signac_-_The_Bonaventure_Pine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422" y="172745"/>
            <a:ext cx="3184541" cy="25768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upload.wikimedia.org/wikipedia/commons/5/59/Signac_-_La_Calanque_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3232" y="888420"/>
            <a:ext cx="3255017" cy="25603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upload.wikimedia.org/wikipedia/commons/thumb/a/a0/Paul_Signac%2C_Grand_Canal_%28Venise%29.jpg/800px-Paul_Signac%2C_Grand_Canal_%28Venise%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1174" y="3837044"/>
            <a:ext cx="3072848" cy="243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41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re 1"/>
          <p:cNvSpPr txBox="1">
            <a:spLocks/>
          </p:cNvSpPr>
          <p:nvPr/>
        </p:nvSpPr>
        <p:spPr>
          <a:xfrm>
            <a:off x="160662" y="-315416"/>
            <a:ext cx="885698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b="1" dirty="0" smtClean="0">
                <a:solidFill>
                  <a:srgbClr val="7030A0"/>
                </a:solidFill>
                <a:latin typeface="Baveuse" panose="02000700000000000000" pitchFamily="2" charset="0"/>
              </a:rPr>
              <a:t>EXERCICE DE BASE</a:t>
            </a:r>
            <a:endParaRPr lang="fr-CA" dirty="0">
              <a:solidFill>
                <a:srgbClr val="7030A0"/>
              </a:solidFill>
              <a:latin typeface="Baveuse" panose="02000700000000000000" pitchFamily="2" charset="0"/>
            </a:endParaRPr>
          </a:p>
        </p:txBody>
      </p:sp>
      <p:sp>
        <p:nvSpPr>
          <p:cNvPr id="6" name="Titre 1"/>
          <p:cNvSpPr txBox="1">
            <a:spLocks/>
          </p:cNvSpPr>
          <p:nvPr/>
        </p:nvSpPr>
        <p:spPr>
          <a:xfrm>
            <a:off x="164474" y="1052736"/>
            <a:ext cx="8856984" cy="56166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000" dirty="0" smtClean="0">
                <a:solidFill>
                  <a:srgbClr val="7030A0"/>
                </a:solidFill>
                <a:latin typeface="Baveuse" panose="02000700000000000000" pitchFamily="2" charset="0"/>
              </a:rPr>
              <a:t>Réalise à présent l’Exercice de base que ton enseignant expliquera.</a:t>
            </a:r>
          </a:p>
          <a:p>
            <a:pPr algn="l"/>
            <a:endParaRPr lang="fr-CA" sz="3000" dirty="0">
              <a:solidFill>
                <a:srgbClr val="7030A0"/>
              </a:solidFill>
              <a:latin typeface="Baveuse" panose="02000700000000000000" pitchFamily="2" charset="0"/>
            </a:endParaRPr>
          </a:p>
          <a:p>
            <a:r>
              <a:rPr lang="fr-CA" sz="3000" dirty="0" smtClean="0">
                <a:solidFill>
                  <a:srgbClr val="FF0066"/>
                </a:solidFill>
                <a:latin typeface="Baveuse" panose="02000700000000000000" pitchFamily="2" charset="0"/>
              </a:rPr>
              <a:t>Un exercice de base, c’est simple et assez court à réaliser. Alors ne t’y attarde pas trop longtemps mais consacres-y de la minutie et de la rigueur !</a:t>
            </a:r>
            <a:endParaRPr lang="fr-CA" sz="3000" dirty="0">
              <a:solidFill>
                <a:srgbClr val="FF0066"/>
              </a:solidFill>
              <a:latin typeface="Baveuse" panose="02000700000000000000" pitchFamily="2" charset="0"/>
            </a:endParaRPr>
          </a:p>
        </p:txBody>
      </p:sp>
    </p:spTree>
    <p:extLst>
      <p:ext uri="{BB962C8B-B14F-4D97-AF65-F5344CB8AC3E}">
        <p14:creationId xmlns:p14="http://schemas.microsoft.com/office/powerpoint/2010/main" val="1312600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23528" y="188640"/>
            <a:ext cx="8640960" cy="5940088"/>
          </a:xfrm>
          <a:prstGeom prst="rect">
            <a:avLst/>
          </a:prstGeom>
        </p:spPr>
        <p:txBody>
          <a:bodyPr wrap="square">
            <a:spAutoFit/>
          </a:bodyPr>
          <a:lstStyle/>
          <a:p>
            <a:pPr algn="ctr"/>
            <a:r>
              <a:rPr lang="fr-FR" sz="3200" b="1" dirty="0">
                <a:solidFill>
                  <a:srgbClr val="7030A0"/>
                </a:solidFill>
                <a:latin typeface="Blue Highway" panose="02010603020202020303" pitchFamily="2" charset="0"/>
              </a:rPr>
              <a:t>Pour </a:t>
            </a:r>
            <a:r>
              <a:rPr lang="fr-FR" sz="3200" b="1" dirty="0" smtClean="0">
                <a:solidFill>
                  <a:srgbClr val="7030A0"/>
                </a:solidFill>
                <a:latin typeface="Blue Highway" panose="02010603020202020303" pitchFamily="2" charset="0"/>
              </a:rPr>
              <a:t>ton </a:t>
            </a:r>
            <a:r>
              <a:rPr lang="fr-FR" sz="3200" b="1" dirty="0">
                <a:solidFill>
                  <a:srgbClr val="7030A0"/>
                </a:solidFill>
                <a:latin typeface="Blue Highway" panose="02010603020202020303" pitchFamily="2" charset="0"/>
              </a:rPr>
              <a:t>œuvre </a:t>
            </a:r>
            <a:r>
              <a:rPr lang="fr-FR" sz="3200" b="1" dirty="0" smtClean="0">
                <a:solidFill>
                  <a:srgbClr val="7030A0"/>
                </a:solidFill>
                <a:latin typeface="Blue Highway" panose="02010603020202020303" pitchFamily="2" charset="0"/>
              </a:rPr>
              <a:t>à </a:t>
            </a:r>
            <a:r>
              <a:rPr lang="fr-FR" sz="3200" b="1" dirty="0">
                <a:solidFill>
                  <a:srgbClr val="7030A0"/>
                </a:solidFill>
                <a:latin typeface="Blue Highway" panose="02010603020202020303" pitchFamily="2" charset="0"/>
              </a:rPr>
              <a:t>la manière de </a:t>
            </a:r>
            <a:r>
              <a:rPr lang="fr-FR" sz="4400" b="1" dirty="0" smtClean="0">
                <a:solidFill>
                  <a:srgbClr val="7030A0"/>
                </a:solidFill>
                <a:latin typeface="Blue Highway" panose="02010603020202020303" pitchFamily="2" charset="0"/>
              </a:rPr>
              <a:t/>
            </a:r>
            <a:br>
              <a:rPr lang="fr-FR" sz="4400" b="1" dirty="0" smtClean="0">
                <a:solidFill>
                  <a:srgbClr val="7030A0"/>
                </a:solidFill>
                <a:latin typeface="Blue Highway" panose="02010603020202020303" pitchFamily="2" charset="0"/>
              </a:rPr>
            </a:br>
            <a:r>
              <a:rPr lang="fr-FR" sz="4400" b="1" dirty="0" err="1" smtClean="0">
                <a:solidFill>
                  <a:srgbClr val="7030A0"/>
                </a:solidFill>
                <a:latin typeface="Baveuse" panose="02000700000000000000" pitchFamily="2" charset="0"/>
              </a:rPr>
              <a:t>paul</a:t>
            </a:r>
            <a:r>
              <a:rPr lang="fr-FR" sz="4400" b="1" dirty="0" smtClean="0">
                <a:solidFill>
                  <a:srgbClr val="7030A0"/>
                </a:solidFill>
                <a:latin typeface="Baveuse" panose="02000700000000000000" pitchFamily="2" charset="0"/>
              </a:rPr>
              <a:t> </a:t>
            </a:r>
            <a:r>
              <a:rPr lang="fr-FR" sz="4400" b="1" dirty="0" err="1" smtClean="0">
                <a:solidFill>
                  <a:srgbClr val="7030A0"/>
                </a:solidFill>
                <a:latin typeface="Baveuse" panose="02000700000000000000" pitchFamily="2" charset="0"/>
              </a:rPr>
              <a:t>signac</a:t>
            </a:r>
            <a:r>
              <a:rPr lang="fr-FR" sz="4400" b="1" dirty="0" smtClean="0">
                <a:solidFill>
                  <a:srgbClr val="7030A0"/>
                </a:solidFill>
                <a:latin typeface="Baveuse" panose="02000700000000000000" pitchFamily="2" charset="0"/>
              </a:rPr>
              <a:t> </a:t>
            </a:r>
            <a:r>
              <a:rPr lang="fr-FR" sz="4400" b="1" dirty="0" smtClean="0">
                <a:solidFill>
                  <a:srgbClr val="7030A0"/>
                </a:solidFill>
                <a:latin typeface="Blue Highway" panose="02010603020202020303" pitchFamily="2" charset="0"/>
              </a:rPr>
              <a:t>: </a:t>
            </a:r>
          </a:p>
          <a:p>
            <a:pPr algn="ctr"/>
            <a:endParaRPr lang="fr-FR" sz="4400" b="1" dirty="0" smtClean="0">
              <a:solidFill>
                <a:srgbClr val="7030A0"/>
              </a:solidFill>
              <a:latin typeface="Blue Highway" panose="02010603020202020303" pitchFamily="2" charset="0"/>
            </a:endParaRPr>
          </a:p>
          <a:p>
            <a:pPr marL="514350" lvl="0" indent="-514350">
              <a:buAutoNum type="arabicPeriod"/>
            </a:pPr>
            <a:r>
              <a:rPr lang="fr-FR" sz="2600" b="1" dirty="0" smtClean="0">
                <a:solidFill>
                  <a:srgbClr val="7030A0"/>
                </a:solidFill>
              </a:rPr>
              <a:t>Tu devras choisir un dessin parmi ceux qui te sont présentés sur le thème de l’Halloween</a:t>
            </a:r>
          </a:p>
          <a:p>
            <a:pPr marL="514350" lvl="0" indent="-514350">
              <a:buAutoNum type="arabicPeriod"/>
            </a:pPr>
            <a:endParaRPr lang="fr-FR" sz="2600" b="1" dirty="0" smtClean="0">
              <a:solidFill>
                <a:srgbClr val="7030A0"/>
              </a:solidFill>
            </a:endParaRPr>
          </a:p>
          <a:p>
            <a:pPr marL="514350" lvl="0" indent="-514350">
              <a:buAutoNum type="arabicPeriod"/>
            </a:pPr>
            <a:r>
              <a:rPr lang="fr-FR" sz="2600" b="1" dirty="0" smtClean="0">
                <a:solidFill>
                  <a:srgbClr val="7030A0"/>
                </a:solidFill>
              </a:rPr>
              <a:t>Avec la photocopie du dessin et le matériel qui te sont fournis, tu dois maintenant reproduire ce dessin sur fond noir en utilisant le pointillisme version 2.0</a:t>
            </a:r>
          </a:p>
          <a:p>
            <a:pPr marL="514350" lvl="0" indent="-514350">
              <a:buAutoNum type="arabicPeriod"/>
            </a:pPr>
            <a:endParaRPr lang="fr-FR" sz="2600" b="1" dirty="0" smtClean="0">
              <a:solidFill>
                <a:srgbClr val="7030A0"/>
              </a:solidFill>
            </a:endParaRPr>
          </a:p>
          <a:p>
            <a:pPr marL="514350" lvl="0" indent="-514350">
              <a:buAutoNum type="arabicPeriod"/>
            </a:pPr>
            <a:r>
              <a:rPr lang="fr-FR" sz="2600" b="1" dirty="0" smtClean="0">
                <a:solidFill>
                  <a:srgbClr val="7030A0"/>
                </a:solidFill>
              </a:rPr>
              <a:t>La précision et la patience sont aujourd’hui tes deux meilleurs amis.</a:t>
            </a:r>
          </a:p>
          <a:p>
            <a:pPr marL="514350" lvl="0" indent="-514350">
              <a:buAutoNum type="arabicPeriod"/>
            </a:pPr>
            <a:endParaRPr lang="fr-FR" sz="2600" b="1" dirty="0" smtClean="0">
              <a:solidFill>
                <a:srgbClr val="7030A0"/>
              </a:solidFill>
            </a:endParaRPr>
          </a:p>
        </p:txBody>
      </p:sp>
    </p:spTree>
    <p:extLst>
      <p:ext uri="{BB962C8B-B14F-4D97-AF65-F5344CB8AC3E}">
        <p14:creationId xmlns:p14="http://schemas.microsoft.com/office/powerpoint/2010/main" val="992058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233</Words>
  <Application>Microsoft Office PowerPoint</Application>
  <PresentationFormat>Affichage à l'écran (4:3)</PresentationFormat>
  <Paragraphs>49</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Aujourd’hui,  Si on faisait des arts…   </vt:lpstr>
      <vt:lpstr>PAUL SIGNAC</vt:lpstr>
      <vt:lpstr>Voici quelques-unes de ses œuvres sur lesquelles nous nous pencherons à des fins d’appréciation !  Vous êtes prêts ?    </vt:lpstr>
      <vt:lpstr>Présentation PowerPoint</vt:lpstr>
      <vt:lpstr>Présentation PowerPoint</vt:lpstr>
      <vt:lpstr>Présentation PowerPoint</vt:lpstr>
      <vt:lpstr>Présentation PowerPoint</vt:lpstr>
      <vt:lpstr>Présentation PowerPoint</vt:lpstr>
      <vt:lpstr>Présentation PowerPoint</vt:lpstr>
    </vt:vector>
  </TitlesOfParts>
  <Company>CSRS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Brodeur Mathieu</dc:creator>
  <cp:lastModifiedBy>Brodeur Mathieu</cp:lastModifiedBy>
  <cp:revision>84</cp:revision>
  <dcterms:created xsi:type="dcterms:W3CDTF">2015-07-31T10:36:43Z</dcterms:created>
  <dcterms:modified xsi:type="dcterms:W3CDTF">2018-04-29T16:55:33Z</dcterms:modified>
</cp:coreProperties>
</file>