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2" r:id="rId4"/>
    <p:sldId id="256" r:id="rId5"/>
    <p:sldId id="257" r:id="rId6"/>
    <p:sldId id="258" r:id="rId7"/>
    <p:sldId id="259"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66"/>
    <a:srgbClr val="D4150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531B877F-498D-4B89-99A7-7408A9956D04}" type="datetimeFigureOut">
              <a:rPr lang="fr-CA" smtClean="0"/>
              <a:t>2018-04-29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97793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31B877F-498D-4B89-99A7-7408A9956D04}" type="datetimeFigureOut">
              <a:rPr lang="fr-CA" smtClean="0"/>
              <a:t>2018-04-29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30691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31B877F-498D-4B89-99A7-7408A9956D04}" type="datetimeFigureOut">
              <a:rPr lang="fr-CA" smtClean="0"/>
              <a:t>2018-04-29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1311281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31B877F-498D-4B89-99A7-7408A9956D04}" type="datetimeFigureOut">
              <a:rPr lang="fr-CA" smtClean="0"/>
              <a:t>2018-04-29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3913149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31B877F-498D-4B89-99A7-7408A9956D04}" type="datetimeFigureOut">
              <a:rPr lang="fr-CA" smtClean="0"/>
              <a:t>2018-04-29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27600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531B877F-498D-4B89-99A7-7408A9956D04}" type="datetimeFigureOut">
              <a:rPr lang="fr-CA" smtClean="0"/>
              <a:t>2018-04-29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207210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531B877F-498D-4B89-99A7-7408A9956D04}" type="datetimeFigureOut">
              <a:rPr lang="fr-CA" smtClean="0"/>
              <a:t>2018-04-29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3025530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531B877F-498D-4B89-99A7-7408A9956D04}" type="datetimeFigureOut">
              <a:rPr lang="fr-CA" smtClean="0"/>
              <a:t>2018-04-29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118100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1B877F-498D-4B89-99A7-7408A9956D04}" type="datetimeFigureOut">
              <a:rPr lang="fr-CA" smtClean="0"/>
              <a:t>2018-04-29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1576496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1B877F-498D-4B89-99A7-7408A9956D04}" type="datetimeFigureOut">
              <a:rPr lang="fr-CA" smtClean="0"/>
              <a:t>2018-04-29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216480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1B877F-498D-4B89-99A7-7408A9956D04}" type="datetimeFigureOut">
              <a:rPr lang="fr-CA" smtClean="0"/>
              <a:t>2018-04-29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57F7059-768E-4DB0-A8D2-EA90E61F081E}" type="slidenum">
              <a:rPr lang="fr-CA" smtClean="0"/>
              <a:t>‹N°›</a:t>
            </a:fld>
            <a:endParaRPr lang="fr-CA"/>
          </a:p>
        </p:txBody>
      </p:sp>
    </p:spTree>
    <p:extLst>
      <p:ext uri="{BB962C8B-B14F-4D97-AF65-F5344CB8AC3E}">
        <p14:creationId xmlns:p14="http://schemas.microsoft.com/office/powerpoint/2010/main" val="423357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B877F-498D-4B89-99A7-7408A9956D04}" type="datetimeFigureOut">
              <a:rPr lang="fr-CA" smtClean="0"/>
              <a:t>2018-04-29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F7059-768E-4DB0-A8D2-EA90E61F081E}" type="slidenum">
              <a:rPr lang="fr-CA" smtClean="0"/>
              <a:t>‹N°›</a:t>
            </a:fld>
            <a:endParaRPr lang="fr-CA"/>
          </a:p>
        </p:txBody>
      </p:sp>
    </p:spTree>
    <p:extLst>
      <p:ext uri="{BB962C8B-B14F-4D97-AF65-F5344CB8AC3E}">
        <p14:creationId xmlns:p14="http://schemas.microsoft.com/office/powerpoint/2010/main" val="813713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fr.wikipedia.org/wiki/Claude_Monet" TargetMode="External"/><Relationship Id="rId7" Type="http://schemas.openxmlformats.org/officeDocument/2006/relationships/image" Target="../media/image2.jpeg"/><Relationship Id="rId12" Type="http://schemas.openxmlformats.org/officeDocument/2006/relationships/image" Target="../media/image5.jpeg"/><Relationship Id="rId2" Type="http://schemas.openxmlformats.org/officeDocument/2006/relationships/hyperlink" Target="https://fr.wikipedia.org/wiki/Jean-Fran%C3%A7ois_Millet" TargetMode="External"/><Relationship Id="rId1" Type="http://schemas.openxmlformats.org/officeDocument/2006/relationships/slideLayout" Target="../slideLayouts/slideLayout2.xml"/><Relationship Id="rId6" Type="http://schemas.openxmlformats.org/officeDocument/2006/relationships/hyperlink" Target="http://www.google.ca/url?sa=i&amp;rct=j&amp;q=&amp;esrc=s&amp;source=images&amp;cd=&amp;cad=rja&amp;uact=8&amp;ved=0CAcQjRxqFQoTCI6AmZSsk8cCFYs5PgodeFIBGw&amp;url=http://theredlist.com/wiki-2-351-861-414-1293-401-476-view-american-modernism-profile-o-keeffe-georgia.html&amp;ei=qb3CVc6HKYvz-AH4pIXYAQ&amp;bvm=bv.99556055,d.cWw&amp;psig=AFQjCNE93GLrloewrMTRJcCBA-is6DRW-w&amp;ust=1438912295613285" TargetMode="External"/><Relationship Id="rId11" Type="http://schemas.openxmlformats.org/officeDocument/2006/relationships/hyperlink" Target="http://www.google.ca/url?sa=i&amp;rct=j&amp;q=&amp;esrc=s&amp;source=images&amp;cd=&amp;cad=rja&amp;uact=8&amp;ved=0CAcQjRxqFQoTCJDf4fStk8cCFcM8Pgod1ocAQQ&amp;url=http://www.peintre-analyse.com/angelus.htm&amp;ei=gL_CVZCfJsP5-AHWj4KIBA&amp;bvm=bv.99556055,d.cWw&amp;psig=AFQjCNFhNe9Cb8xVnFOcHk0K3muiU3tMHg&amp;ust=1438912764762686" TargetMode="External"/><Relationship Id="rId5" Type="http://schemas.openxmlformats.org/officeDocument/2006/relationships/hyperlink" Target="https://fr.wikipedia.org/wiki/Georgia_O'Keeffe" TargetMode="External"/><Relationship Id="rId10" Type="http://schemas.openxmlformats.org/officeDocument/2006/relationships/image" Target="../media/image4.jpeg"/><Relationship Id="rId4" Type="http://schemas.openxmlformats.org/officeDocument/2006/relationships/hyperlink" Target="https://fr.wikipedia.org/wiki/Et_le_soleil_s'endormit_sur_l'Adriatique" TargetMode="External"/><Relationship Id="rId9" Type="http://schemas.openxmlformats.org/officeDocument/2006/relationships/hyperlink" Target="http://www.google.ca/url?sa=i&amp;rct=j&amp;q=&amp;esrc=s&amp;source=images&amp;cd=&amp;cad=rja&amp;uact=8&amp;ved=0CAcQjRxqFQoTCL7x0rKtk8cCFQJIPgodx7MGwA&amp;url=http://www.larousse.fr/encyclopedie/divers/impressionnisme/187117&amp;ei=9b7CVf6iO4KQ-QHH55qADA&amp;bvm=bv.99556055,d.cWw&amp;psig=AFQjCNFIrTD-e0u9EjDJO43iwmvB1kMF0A&amp;ust=143891262634631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d4KKfndL3AU" TargetMode="External"/><Relationship Id="rId2" Type="http://schemas.openxmlformats.org/officeDocument/2006/relationships/hyperlink" Target="https://www.youtube.com/watch?v=OxUGy_-2zIY"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www.google.ca/url?sa=i&amp;rct=j&amp;q=&amp;esrc=s&amp;source=images&amp;cd=&amp;cad=rja&amp;uact=8&amp;ved=0CAcQjRxqFQoTCIyYyYmrk8cCFUE7Pgod_HUAFQ&amp;url=http://keith-haring-100a.blogspot.com/2009/11/keith-haring-radiant-baby.html&amp;ei=hrzCVYy9OsH2-AH864GoAQ&amp;bvm=bv.99556055,d.cWw&amp;psig=AFQjCNFusATXxOfYtbP2m9J_1TQgaJnRDQ&amp;ust=1438912002409418"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http://storage.canalblog.com/14/09/686732/58364740.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http://storage.canalblog.com/60/70/686732/58364731.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http://www.haring.com/art_haring/images/taschen_p37.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http://storage.canalblog.com/14/09/686732/58364740.jpg" TargetMode="External"/><Relationship Id="rId7" Type="http://schemas.openxmlformats.org/officeDocument/2006/relationships/image" Target="http://www.haring.com/art_haring/images/taschen_p37.jpg"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http://storage.canalblog.com/60/70/686732/58364731.jpg"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oneTexte 17"/>
          <p:cNvSpPr txBox="1"/>
          <p:nvPr/>
        </p:nvSpPr>
        <p:spPr>
          <a:xfrm>
            <a:off x="6108762" y="4514933"/>
            <a:ext cx="2232249" cy="1384995"/>
          </a:xfrm>
          <a:prstGeom prst="rect">
            <a:avLst/>
          </a:prstGeom>
          <a:noFill/>
        </p:spPr>
        <p:txBody>
          <a:bodyPr wrap="square" rtlCol="0">
            <a:spAutoFit/>
          </a:bodyPr>
          <a:lstStyle/>
          <a:p>
            <a:pPr algn="ctr"/>
            <a:r>
              <a:rPr lang="fr-CA" sz="2800" b="1" dirty="0" smtClean="0">
                <a:latin typeface="5thGrader" pitchFamily="2" charset="0"/>
                <a:hlinkClick r:id="rId2"/>
              </a:rPr>
              <a:t>Jean-François Millet</a:t>
            </a:r>
            <a:endParaRPr lang="fr-CA" sz="2800" b="1" dirty="0">
              <a:latin typeface="5thGrader" pitchFamily="2" charset="0"/>
            </a:endParaRPr>
          </a:p>
        </p:txBody>
      </p:sp>
      <p:sp>
        <p:nvSpPr>
          <p:cNvPr id="15" name="ZoneTexte 14"/>
          <p:cNvSpPr txBox="1"/>
          <p:nvPr/>
        </p:nvSpPr>
        <p:spPr>
          <a:xfrm>
            <a:off x="2627784" y="4735326"/>
            <a:ext cx="2232249" cy="954107"/>
          </a:xfrm>
          <a:prstGeom prst="rect">
            <a:avLst/>
          </a:prstGeom>
          <a:noFill/>
        </p:spPr>
        <p:txBody>
          <a:bodyPr wrap="square" rtlCol="0">
            <a:spAutoFit/>
          </a:bodyPr>
          <a:lstStyle/>
          <a:p>
            <a:pPr algn="ctr"/>
            <a:r>
              <a:rPr lang="fr-CA" sz="2800" b="1" dirty="0" smtClean="0">
                <a:latin typeface="5thGrader" pitchFamily="2" charset="0"/>
                <a:hlinkClick r:id="rId3"/>
              </a:rPr>
              <a:t>Claude </a:t>
            </a:r>
            <a:br>
              <a:rPr lang="fr-CA" sz="2800" b="1" dirty="0" smtClean="0">
                <a:latin typeface="5thGrader" pitchFamily="2" charset="0"/>
                <a:hlinkClick r:id="rId3"/>
              </a:rPr>
            </a:br>
            <a:r>
              <a:rPr lang="fr-CA" sz="2800" b="1" dirty="0" smtClean="0">
                <a:latin typeface="5thGrader" pitchFamily="2" charset="0"/>
                <a:hlinkClick r:id="rId3"/>
              </a:rPr>
              <a:t>Monet</a:t>
            </a:r>
            <a:endParaRPr lang="fr-CA" sz="2800" b="1" dirty="0">
              <a:latin typeface="5thGrader" pitchFamily="2" charset="0"/>
            </a:endParaRPr>
          </a:p>
        </p:txBody>
      </p:sp>
      <p:sp>
        <p:nvSpPr>
          <p:cNvPr id="19" name="ZoneTexte 18"/>
          <p:cNvSpPr txBox="1"/>
          <p:nvPr/>
        </p:nvSpPr>
        <p:spPr>
          <a:xfrm>
            <a:off x="6056448" y="2432279"/>
            <a:ext cx="2232249" cy="523220"/>
          </a:xfrm>
          <a:prstGeom prst="rect">
            <a:avLst/>
          </a:prstGeom>
          <a:noFill/>
        </p:spPr>
        <p:txBody>
          <a:bodyPr wrap="square" rtlCol="0">
            <a:spAutoFit/>
          </a:bodyPr>
          <a:lstStyle/>
          <a:p>
            <a:pPr algn="ctr"/>
            <a:r>
              <a:rPr lang="fr-CA" sz="2800" b="1" dirty="0" smtClean="0">
                <a:latin typeface="5thGrader" pitchFamily="2" charset="0"/>
                <a:hlinkClick r:id="rId4"/>
              </a:rPr>
              <a:t>Lolo l’âne</a:t>
            </a:r>
            <a:endParaRPr lang="fr-CA" sz="2800" b="1" dirty="0">
              <a:latin typeface="5thGrader" pitchFamily="2" charset="0"/>
            </a:endParaRPr>
          </a:p>
        </p:txBody>
      </p:sp>
      <p:sp>
        <p:nvSpPr>
          <p:cNvPr id="2" name="ZoneTexte 1"/>
          <p:cNvSpPr txBox="1"/>
          <p:nvPr/>
        </p:nvSpPr>
        <p:spPr>
          <a:xfrm>
            <a:off x="132587" y="2206127"/>
            <a:ext cx="1919133" cy="954107"/>
          </a:xfrm>
          <a:prstGeom prst="rect">
            <a:avLst/>
          </a:prstGeom>
          <a:noFill/>
        </p:spPr>
        <p:txBody>
          <a:bodyPr wrap="square" rtlCol="0">
            <a:spAutoFit/>
          </a:bodyPr>
          <a:lstStyle/>
          <a:p>
            <a:pPr algn="ctr"/>
            <a:r>
              <a:rPr lang="fr-CA" sz="2800" b="1" dirty="0" smtClean="0">
                <a:latin typeface="5thGrader" pitchFamily="2" charset="0"/>
                <a:hlinkClick r:id="rId5"/>
              </a:rPr>
              <a:t>Georgia O’keeffe</a:t>
            </a:r>
            <a:endParaRPr lang="fr-CA" sz="2800" b="1" dirty="0">
              <a:latin typeface="5thGrader" pitchFamily="2" charset="0"/>
            </a:endParaRPr>
          </a:p>
        </p:txBody>
      </p:sp>
      <p:sp>
        <p:nvSpPr>
          <p:cNvPr id="4" name="Titre 1"/>
          <p:cNvSpPr>
            <a:spLocks noGrp="1"/>
          </p:cNvSpPr>
          <p:nvPr>
            <p:ph type="title"/>
          </p:nvPr>
        </p:nvSpPr>
        <p:spPr>
          <a:xfrm>
            <a:off x="-49792" y="-171400"/>
            <a:ext cx="8229600" cy="3919566"/>
          </a:xfrm>
        </p:spPr>
        <p:txBody>
          <a:bodyPr>
            <a:normAutofit/>
          </a:bodyPr>
          <a:lstStyle/>
          <a:p>
            <a:pPr algn="l"/>
            <a:r>
              <a:rPr lang="fr-CA" b="1" dirty="0" smtClean="0">
                <a:solidFill>
                  <a:srgbClr val="0070C0"/>
                </a:solidFill>
                <a:latin typeface="Arial Narrow" panose="020B0606020202030204" pitchFamily="34" charset="0"/>
              </a:rPr>
              <a:t>Aujourd’hui, </a:t>
            </a:r>
            <a:r>
              <a:rPr lang="fr-CA" dirty="0" smtClean="0">
                <a:latin typeface="Baveuse" panose="02000700000000000000" pitchFamily="2" charset="0"/>
              </a:rPr>
              <a:t/>
            </a:r>
            <a:br>
              <a:rPr lang="fr-CA" dirty="0" smtClean="0">
                <a:latin typeface="Baveuse" panose="02000700000000000000" pitchFamily="2" charset="0"/>
              </a:rPr>
            </a:br>
            <a:r>
              <a:rPr lang="fr-CA" sz="6600" b="1" dirty="0" smtClean="0">
                <a:solidFill>
                  <a:srgbClr val="C00000"/>
                </a:solidFill>
                <a:latin typeface="Brush Script MT" panose="03060802040406070304" pitchFamily="66" charset="0"/>
              </a:rPr>
              <a:t>Si on faisait des arts…</a:t>
            </a:r>
            <a:r>
              <a:rPr lang="fr-CA" dirty="0" smtClean="0">
                <a:latin typeface="Baveuse" panose="02000700000000000000" pitchFamily="2" charset="0"/>
              </a:rPr>
              <a:t/>
            </a:r>
            <a:br>
              <a:rPr lang="fr-CA" dirty="0" smtClean="0">
                <a:latin typeface="Baveuse" panose="02000700000000000000" pitchFamily="2" charset="0"/>
              </a:rPr>
            </a:br>
            <a:r>
              <a:rPr lang="fr-CA" dirty="0" smtClean="0">
                <a:latin typeface="Baveuse" panose="02000700000000000000" pitchFamily="2" charset="0"/>
              </a:rPr>
              <a:t/>
            </a:r>
            <a:br>
              <a:rPr lang="fr-CA" dirty="0" smtClean="0">
                <a:latin typeface="Baveuse" panose="02000700000000000000" pitchFamily="2" charset="0"/>
              </a:rPr>
            </a:br>
            <a:r>
              <a:rPr lang="fr-CA" dirty="0">
                <a:latin typeface="Baveuse" panose="02000700000000000000" pitchFamily="2" charset="0"/>
              </a:rPr>
              <a:t/>
            </a:r>
            <a:br>
              <a:rPr lang="fr-CA" dirty="0">
                <a:latin typeface="Baveuse" panose="02000700000000000000" pitchFamily="2" charset="0"/>
              </a:rPr>
            </a:br>
            <a:endParaRPr lang="fr-CA" dirty="0">
              <a:latin typeface="Baveuse" panose="02000700000000000000" pitchFamily="2" charset="0"/>
            </a:endParaRPr>
          </a:p>
        </p:txBody>
      </p:sp>
      <p:sp>
        <p:nvSpPr>
          <p:cNvPr id="7" name="Titre 1"/>
          <p:cNvSpPr txBox="1">
            <a:spLocks/>
          </p:cNvSpPr>
          <p:nvPr/>
        </p:nvSpPr>
        <p:spPr>
          <a:xfrm>
            <a:off x="1092153" y="2955499"/>
            <a:ext cx="8229600" cy="4072974"/>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fr-CA" sz="5400" b="1" dirty="0" smtClean="0">
              <a:solidFill>
                <a:srgbClr val="FF0000"/>
              </a:solidFill>
              <a:latin typeface="DynastyCondensed" pitchFamily="2" charset="0"/>
            </a:endParaRPr>
          </a:p>
          <a:p>
            <a:pPr algn="r"/>
            <a:endParaRPr lang="fr-CA" sz="5400" b="1" dirty="0">
              <a:solidFill>
                <a:srgbClr val="FF0000"/>
              </a:solidFill>
              <a:latin typeface="DynastyCondensed" pitchFamily="2" charset="0"/>
            </a:endParaRPr>
          </a:p>
          <a:p>
            <a:pPr algn="r"/>
            <a:endParaRPr lang="fr-CA" sz="5400" b="1" dirty="0" smtClean="0">
              <a:solidFill>
                <a:srgbClr val="FF0000"/>
              </a:solidFill>
              <a:latin typeface="DynastyCondensed" pitchFamily="2" charset="0"/>
            </a:endParaRPr>
          </a:p>
          <a:p>
            <a:pPr algn="r"/>
            <a:endParaRPr lang="fr-CA" sz="5400" b="1" dirty="0" smtClean="0">
              <a:solidFill>
                <a:srgbClr val="FF0000"/>
              </a:solidFill>
              <a:latin typeface="DynastyCondensed" pitchFamily="2" charset="0"/>
            </a:endParaRPr>
          </a:p>
          <a:p>
            <a:pPr algn="r"/>
            <a:endParaRPr lang="fr-CA" sz="5400" b="1" dirty="0">
              <a:solidFill>
                <a:srgbClr val="FF0000"/>
              </a:solidFill>
              <a:latin typeface="DynastyCondensed" pitchFamily="2" charset="0"/>
            </a:endParaRPr>
          </a:p>
          <a:p>
            <a:pPr algn="r"/>
            <a:endParaRPr lang="fr-CA" sz="5400" b="1" dirty="0" smtClean="0">
              <a:solidFill>
                <a:srgbClr val="FF0000"/>
              </a:solidFill>
              <a:latin typeface="DynastyCondensed" pitchFamily="2" charset="0"/>
            </a:endParaRPr>
          </a:p>
          <a:p>
            <a:pPr algn="r"/>
            <a:r>
              <a:rPr lang="fr-CA" sz="5400" b="1" dirty="0" smtClean="0">
                <a:solidFill>
                  <a:srgbClr val="FF0000"/>
                </a:solidFill>
                <a:latin typeface="DynastyCondensed" pitchFamily="2" charset="0"/>
              </a:rPr>
              <a:t>À LA MANIÈRE DE…</a:t>
            </a:r>
            <a:endParaRPr lang="fr-CA" sz="5400" b="1" dirty="0">
              <a:solidFill>
                <a:srgbClr val="FF0000"/>
              </a:solidFill>
              <a:latin typeface="DynastyCondensed" pitchFamily="2" charset="0"/>
            </a:endParaRPr>
          </a:p>
        </p:txBody>
      </p:sp>
      <p:sp>
        <p:nvSpPr>
          <p:cNvPr id="8" name="Rectangle 7"/>
          <p:cNvSpPr/>
          <p:nvPr/>
        </p:nvSpPr>
        <p:spPr>
          <a:xfrm>
            <a:off x="75575" y="1662716"/>
            <a:ext cx="2552209" cy="3158797"/>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p:cNvSpPr/>
          <p:nvPr/>
        </p:nvSpPr>
        <p:spPr>
          <a:xfrm>
            <a:off x="6323119" y="3862023"/>
            <a:ext cx="2820881" cy="2307762"/>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Rectangle 15"/>
          <p:cNvSpPr/>
          <p:nvPr/>
        </p:nvSpPr>
        <p:spPr>
          <a:xfrm rot="21395098">
            <a:off x="2651268" y="3864120"/>
            <a:ext cx="3197147" cy="2483916"/>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p:cNvSpPr/>
          <p:nvPr/>
        </p:nvSpPr>
        <p:spPr>
          <a:xfrm>
            <a:off x="5734726" y="1517432"/>
            <a:ext cx="3299048" cy="2247564"/>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2050" name="Picture 2" descr="http://theredlist.com/media/database/fine_arts/arthistory/painting/realism_figurative_painting/georgia-o-keefe/001-georgia-o-keefe-theredlist.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2588" y="1711679"/>
            <a:ext cx="2447538" cy="302364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oronali Impression.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09789" y="1573777"/>
            <a:ext cx="3145532" cy="213487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larousse.fr/encyclopedie/data/images/1310222-Claude_Monet_Impression_soleil_levant.jpg">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21395098">
            <a:off x="2756611" y="3939917"/>
            <a:ext cx="2986459" cy="229075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peintre-analyse.com/Angelus-Millet200.jpg">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02271" y="3982064"/>
            <a:ext cx="2662575" cy="2061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745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2050"/>
                                        </p:tgtEl>
                                      </p:cBhvr>
                                    </p:animEffect>
                                    <p:set>
                                      <p:cBhvr>
                                        <p:cTn id="7" dur="1" fill="hold">
                                          <p:stCondLst>
                                            <p:cond delay="1999"/>
                                          </p:stCondLst>
                                        </p:cTn>
                                        <p:tgtEl>
                                          <p:spTgt spid="205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1" fill="hold" nodeType="clickEffect">
                                  <p:stCondLst>
                                    <p:cond delay="0"/>
                                  </p:stCondLst>
                                  <p:childTnLst>
                                    <p:animEffect transition="out" filter="wheel(1)">
                                      <p:cBhvr>
                                        <p:cTn id="11" dur="2000"/>
                                        <p:tgtEl>
                                          <p:spTgt spid="2054"/>
                                        </p:tgtEl>
                                      </p:cBhvr>
                                    </p:animEffect>
                                    <p:set>
                                      <p:cBhvr>
                                        <p:cTn id="12" dur="1" fill="hold">
                                          <p:stCondLst>
                                            <p:cond delay="1999"/>
                                          </p:stCondLst>
                                        </p:cTn>
                                        <p:tgtEl>
                                          <p:spTgt spid="205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2052"/>
                                        </p:tgtEl>
                                      </p:cBhvr>
                                    </p:animEffect>
                                    <p:set>
                                      <p:cBhvr>
                                        <p:cTn id="17" dur="1" fill="hold">
                                          <p:stCondLst>
                                            <p:cond delay="499"/>
                                          </p:stCondLst>
                                        </p:cTn>
                                        <p:tgtEl>
                                          <p:spTgt spid="205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3" presetClass="exit" presetSubtype="32" fill="hold" nodeType="clickEffect">
                                  <p:stCondLst>
                                    <p:cond delay="0"/>
                                  </p:stCondLst>
                                  <p:childTnLst>
                                    <p:anim calcmode="lin" valueType="num">
                                      <p:cBhvr>
                                        <p:cTn id="21" dur="500"/>
                                        <p:tgtEl>
                                          <p:spTgt spid="2056"/>
                                        </p:tgtEl>
                                        <p:attrNameLst>
                                          <p:attrName>ppt_w</p:attrName>
                                        </p:attrNameLst>
                                      </p:cBhvr>
                                      <p:tavLst>
                                        <p:tav tm="0">
                                          <p:val>
                                            <p:strVal val="ppt_w"/>
                                          </p:val>
                                        </p:tav>
                                        <p:tav tm="100000">
                                          <p:val>
                                            <p:fltVal val="0"/>
                                          </p:val>
                                        </p:tav>
                                      </p:tavLst>
                                    </p:anim>
                                    <p:anim calcmode="lin" valueType="num">
                                      <p:cBhvr>
                                        <p:cTn id="22" dur="500"/>
                                        <p:tgtEl>
                                          <p:spTgt spid="2056"/>
                                        </p:tgtEl>
                                        <p:attrNameLst>
                                          <p:attrName>ppt_h</p:attrName>
                                        </p:attrNameLst>
                                      </p:cBhvr>
                                      <p:tavLst>
                                        <p:tav tm="0">
                                          <p:val>
                                            <p:strVal val="ppt_h"/>
                                          </p:val>
                                        </p:tav>
                                        <p:tav tm="100000">
                                          <p:val>
                                            <p:fltVal val="0"/>
                                          </p:val>
                                        </p:tav>
                                      </p:tavLst>
                                    </p:anim>
                                    <p:animEffect transition="out" filter="fade">
                                      <p:cBhvr>
                                        <p:cTn id="23" dur="500"/>
                                        <p:tgtEl>
                                          <p:spTgt spid="2056"/>
                                        </p:tgtEl>
                                      </p:cBhvr>
                                    </p:animEffect>
                                    <p:set>
                                      <p:cBhvr>
                                        <p:cTn id="24" dur="1" fill="hold">
                                          <p:stCondLst>
                                            <p:cond delay="499"/>
                                          </p:stCondLst>
                                        </p:cTn>
                                        <p:tgtEl>
                                          <p:spTgt spid="20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3257"/>
            <a:ext cx="8229600" cy="1143000"/>
          </a:xfrm>
        </p:spPr>
        <p:txBody>
          <a:bodyPr/>
          <a:lstStyle/>
          <a:p>
            <a:pPr algn="l"/>
            <a:r>
              <a:rPr lang="fr-CA" dirty="0" smtClean="0">
                <a:solidFill>
                  <a:srgbClr val="C00000"/>
                </a:solidFill>
                <a:latin typeface="Baveuse" panose="02000700000000000000" pitchFamily="2" charset="0"/>
                <a:hlinkClick r:id="rId2"/>
              </a:rPr>
              <a:t>KEITH HARING</a:t>
            </a:r>
            <a:endParaRPr lang="fr-CA" dirty="0">
              <a:solidFill>
                <a:srgbClr val="C00000"/>
              </a:solidFill>
              <a:latin typeface="Baveuse" panose="02000700000000000000" pitchFamily="2" charset="0"/>
            </a:endParaRPr>
          </a:p>
        </p:txBody>
      </p:sp>
      <p:sp>
        <p:nvSpPr>
          <p:cNvPr id="4" name="Rectangle 3"/>
          <p:cNvSpPr/>
          <p:nvPr/>
        </p:nvSpPr>
        <p:spPr>
          <a:xfrm>
            <a:off x="4067944" y="1772816"/>
            <a:ext cx="4896544" cy="5016758"/>
          </a:xfrm>
          <a:prstGeom prst="rect">
            <a:avLst/>
          </a:prstGeom>
        </p:spPr>
        <p:txBody>
          <a:bodyPr wrap="square">
            <a:spAutoFit/>
          </a:bodyPr>
          <a:lstStyle/>
          <a:p>
            <a:pPr algn="just"/>
            <a:r>
              <a:rPr lang="fr-FR" sz="2000" dirty="0" smtClean="0">
                <a:solidFill>
                  <a:srgbClr val="D41506"/>
                </a:solidFill>
              </a:rPr>
              <a:t>Keith </a:t>
            </a:r>
            <a:r>
              <a:rPr lang="fr-FR" sz="2000" dirty="0" err="1" smtClean="0">
                <a:solidFill>
                  <a:srgbClr val="D41506"/>
                </a:solidFill>
              </a:rPr>
              <a:t>Haring</a:t>
            </a:r>
            <a:r>
              <a:rPr lang="fr-FR" sz="2000" dirty="0" smtClean="0">
                <a:solidFill>
                  <a:srgbClr val="D41506"/>
                </a:solidFill>
              </a:rPr>
              <a:t>, né </a:t>
            </a:r>
            <a:r>
              <a:rPr lang="fr-FR" sz="2000" dirty="0">
                <a:solidFill>
                  <a:srgbClr val="D41506"/>
                </a:solidFill>
              </a:rPr>
              <a:t>le 4 mai 1958 à Reading en Pennsylvanie et mort le 16 février </a:t>
            </a:r>
            <a:r>
              <a:rPr lang="fr-FR" sz="2000" dirty="0" smtClean="0">
                <a:solidFill>
                  <a:srgbClr val="D41506"/>
                </a:solidFill>
              </a:rPr>
              <a:t>1990 à </a:t>
            </a:r>
            <a:r>
              <a:rPr lang="fr-FR" sz="2000" dirty="0">
                <a:solidFill>
                  <a:srgbClr val="D41506"/>
                </a:solidFill>
              </a:rPr>
              <a:t>New York, est un artiste, dessinateur, peintre et sculpteur américain des années 1980</a:t>
            </a:r>
            <a:r>
              <a:rPr lang="fr-FR" sz="2000" dirty="0" smtClean="0">
                <a:solidFill>
                  <a:srgbClr val="D41506"/>
                </a:solidFill>
              </a:rPr>
              <a:t>.</a:t>
            </a:r>
          </a:p>
          <a:p>
            <a:pPr algn="just"/>
            <a:endParaRPr lang="fr-FR" sz="2000" dirty="0">
              <a:solidFill>
                <a:srgbClr val="D41506"/>
              </a:solidFill>
            </a:endParaRPr>
          </a:p>
          <a:p>
            <a:pPr algn="just"/>
            <a:r>
              <a:rPr lang="fr-FR" sz="2000" dirty="0">
                <a:solidFill>
                  <a:srgbClr val="D41506"/>
                </a:solidFill>
              </a:rPr>
              <a:t>La « </a:t>
            </a:r>
            <a:r>
              <a:rPr lang="fr-FR" sz="2000" b="1" dirty="0">
                <a:solidFill>
                  <a:srgbClr val="D41506"/>
                </a:solidFill>
                <a:hlinkClick r:id="rId3"/>
              </a:rPr>
              <a:t>griffe </a:t>
            </a:r>
            <a:r>
              <a:rPr lang="fr-FR" sz="2000" b="1" dirty="0" err="1">
                <a:solidFill>
                  <a:srgbClr val="D41506"/>
                </a:solidFill>
                <a:hlinkClick r:id="rId3"/>
              </a:rPr>
              <a:t>Haring</a:t>
            </a:r>
            <a:r>
              <a:rPr lang="fr-FR" sz="2000" dirty="0">
                <a:solidFill>
                  <a:srgbClr val="D41506"/>
                </a:solidFill>
              </a:rPr>
              <a:t> », c'est la répétition infinie de formes synthétiques soulignées de noir avec des couleurs vives, éclairantes, sur différents supports. </a:t>
            </a:r>
            <a:endParaRPr lang="fr-FR" sz="2000" dirty="0" smtClean="0">
              <a:solidFill>
                <a:srgbClr val="D41506"/>
              </a:solidFill>
            </a:endParaRPr>
          </a:p>
          <a:p>
            <a:pPr algn="just"/>
            <a:endParaRPr lang="fr-FR" sz="2000" dirty="0">
              <a:solidFill>
                <a:srgbClr val="D41506"/>
              </a:solidFill>
            </a:endParaRPr>
          </a:p>
          <a:p>
            <a:pPr algn="just"/>
            <a:r>
              <a:rPr lang="fr-FR" sz="2000" dirty="0">
                <a:solidFill>
                  <a:srgbClr val="D41506"/>
                </a:solidFill>
              </a:rPr>
              <a:t>En 1988, Keith </a:t>
            </a:r>
            <a:r>
              <a:rPr lang="fr-FR" sz="2000" dirty="0" err="1">
                <a:solidFill>
                  <a:srgbClr val="D41506"/>
                </a:solidFill>
              </a:rPr>
              <a:t>Haring</a:t>
            </a:r>
            <a:r>
              <a:rPr lang="fr-FR" sz="2000" dirty="0">
                <a:solidFill>
                  <a:srgbClr val="D41506"/>
                </a:solidFill>
              </a:rPr>
              <a:t> apprend qu'il est infecté par le virus du sida. Il s'engage dès lors fortement dans la lutte contre cette maladie, mettant son art et sa notoriété au service de cette cause et de sa visibilité. </a:t>
            </a:r>
            <a:r>
              <a:rPr lang="fr-FR" sz="2000" dirty="0" smtClean="0">
                <a:solidFill>
                  <a:srgbClr val="D41506"/>
                </a:solidFill>
              </a:rPr>
              <a:t>Il en mourra en février 1990.</a:t>
            </a:r>
            <a:endParaRPr lang="fr-CA" sz="2000" dirty="0">
              <a:solidFill>
                <a:srgbClr val="D41506"/>
              </a:solidFill>
            </a:endParaRPr>
          </a:p>
        </p:txBody>
      </p:sp>
      <p:sp>
        <p:nvSpPr>
          <p:cNvPr id="8" name="Rectangle 7"/>
          <p:cNvSpPr/>
          <p:nvPr/>
        </p:nvSpPr>
        <p:spPr>
          <a:xfrm>
            <a:off x="323529" y="1628799"/>
            <a:ext cx="3168351" cy="4536505"/>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nvSpPr>
        <p:spPr>
          <a:xfrm>
            <a:off x="6406781" y="190631"/>
            <a:ext cx="2465738" cy="1252438"/>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AutoShape 4" descr="Résultats de recherche d'images pour « france »"/>
          <p:cNvSpPr>
            <a:spLocks noChangeAspect="1" noChangeArrowheads="1"/>
          </p:cNvSpPr>
          <p:nvPr/>
        </p:nvSpPr>
        <p:spPr bwMode="auto">
          <a:xfrm>
            <a:off x="0" y="-136525"/>
            <a:ext cx="21621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 name="AutoShape 6" descr="Résultats de recherche d'images pour « france »"/>
          <p:cNvSpPr>
            <a:spLocks noChangeAspect="1" noChangeArrowheads="1"/>
          </p:cNvSpPr>
          <p:nvPr/>
        </p:nvSpPr>
        <p:spPr bwMode="auto">
          <a:xfrm>
            <a:off x="152400" y="15875"/>
            <a:ext cx="21621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1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6781" y="190631"/>
            <a:ext cx="2465738" cy="1252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2.bp.blogspot.com/_teA_l0XZvvQ/StaFOxjWPGI/AAAAAAAAAAc/ye98ZLFk6y4/S1600-R/Picture+4.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575" y="1772816"/>
            <a:ext cx="2991882"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8193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23528" y="2636912"/>
            <a:ext cx="8229600" cy="3096344"/>
          </a:xfrm>
        </p:spPr>
        <p:txBody>
          <a:bodyPr>
            <a:normAutofit fontScale="90000"/>
          </a:bodyPr>
          <a:lstStyle/>
          <a:p>
            <a:r>
              <a:rPr lang="fr-CA" dirty="0" smtClean="0">
                <a:solidFill>
                  <a:srgbClr val="D41506"/>
                </a:solidFill>
                <a:latin typeface="Baveuse" panose="02000700000000000000" pitchFamily="2" charset="0"/>
              </a:rPr>
              <a:t>Voici quelques-unes de ses œuvres sur lesquelles nous nous pencherons à des fins d’appréciation !</a:t>
            </a:r>
            <a:br>
              <a:rPr lang="fr-CA" dirty="0" smtClean="0">
                <a:solidFill>
                  <a:srgbClr val="D41506"/>
                </a:solidFill>
                <a:latin typeface="Baveuse" panose="02000700000000000000" pitchFamily="2" charset="0"/>
              </a:rPr>
            </a:br>
            <a:r>
              <a:rPr lang="fr-CA" dirty="0">
                <a:solidFill>
                  <a:srgbClr val="D41506"/>
                </a:solidFill>
                <a:latin typeface="Baveuse" panose="02000700000000000000" pitchFamily="2" charset="0"/>
              </a:rPr>
              <a:t/>
            </a:r>
            <a:br>
              <a:rPr lang="fr-CA" dirty="0">
                <a:solidFill>
                  <a:srgbClr val="D41506"/>
                </a:solidFill>
                <a:latin typeface="Baveuse" panose="02000700000000000000" pitchFamily="2" charset="0"/>
              </a:rPr>
            </a:br>
            <a:r>
              <a:rPr lang="fr-CA" dirty="0" smtClean="0">
                <a:solidFill>
                  <a:srgbClr val="D41506"/>
                </a:solidFill>
                <a:latin typeface="Baveuse" panose="02000700000000000000" pitchFamily="2" charset="0"/>
              </a:rPr>
              <a:t>Vous êtes prêts ? </a:t>
            </a:r>
            <a:br>
              <a:rPr lang="fr-CA" dirty="0" smtClean="0">
                <a:solidFill>
                  <a:srgbClr val="D41506"/>
                </a:solidFill>
                <a:latin typeface="Baveuse" panose="02000700000000000000" pitchFamily="2" charset="0"/>
              </a:rPr>
            </a:br>
            <a:r>
              <a:rPr lang="fr-CA" dirty="0" smtClean="0">
                <a:solidFill>
                  <a:srgbClr val="D41506"/>
                </a:solidFill>
                <a:latin typeface="Baveuse" panose="02000700000000000000" pitchFamily="2" charset="0"/>
              </a:rPr>
              <a:t/>
            </a:r>
            <a:br>
              <a:rPr lang="fr-CA" dirty="0" smtClean="0">
                <a:solidFill>
                  <a:srgbClr val="D41506"/>
                </a:solidFill>
                <a:latin typeface="Baveuse" panose="02000700000000000000" pitchFamily="2" charset="0"/>
              </a:rPr>
            </a:br>
            <a:r>
              <a:rPr lang="fr-CA" dirty="0">
                <a:solidFill>
                  <a:srgbClr val="FFFF00"/>
                </a:solidFill>
                <a:latin typeface="Baveuse" panose="02000700000000000000" pitchFamily="2" charset="0"/>
              </a:rPr>
              <a:t/>
            </a:r>
            <a:br>
              <a:rPr lang="fr-CA" dirty="0">
                <a:solidFill>
                  <a:srgbClr val="FFFF00"/>
                </a:solidFill>
                <a:latin typeface="Baveuse" panose="02000700000000000000" pitchFamily="2" charset="0"/>
              </a:rPr>
            </a:br>
            <a:endParaRPr lang="fr-CA" dirty="0">
              <a:solidFill>
                <a:srgbClr val="FFFF00"/>
              </a:solidFill>
              <a:latin typeface="Baveuse" panose="02000700000000000000" pitchFamily="2" charset="0"/>
            </a:endParaRPr>
          </a:p>
        </p:txBody>
      </p:sp>
    </p:spTree>
    <p:extLst>
      <p:ext uri="{BB962C8B-B14F-4D97-AF65-F5344CB8AC3E}">
        <p14:creationId xmlns:p14="http://schemas.microsoft.com/office/powerpoint/2010/main" val="41949908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286290" y="4509120"/>
            <a:ext cx="8762156" cy="2492896"/>
          </a:xfrm>
          <a:prstGeom prst="rect">
            <a:avLst/>
          </a:prstGeom>
          <a:blipFill>
            <a:blip r:embed="rId2"/>
            <a:tile tx="0" ty="0" sx="100000" sy="100000" flip="none" algn="tl"/>
          </a:blipFill>
          <a:ln>
            <a:noFill/>
          </a:ln>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Artiste : </a:t>
            </a:r>
            <a:r>
              <a:rPr kumimoji="0" lang="fr-CA" altLang="fr-FR" sz="2400" b="1" i="0" u="none" strike="noStrike" cap="none" normalizeH="0" baseline="0" dirty="0" err="1" smtClean="0">
                <a:ln>
                  <a:noFill/>
                </a:ln>
                <a:solidFill>
                  <a:srgbClr val="00B050"/>
                </a:solidFill>
                <a:effectLst/>
                <a:latin typeface="Baveuse" panose="02000700000000000000" pitchFamily="2" charset="0"/>
                <a:cs typeface="Arial" pitchFamily="34" charset="0"/>
              </a:rPr>
              <a:t>keith</a:t>
            </a:r>
            <a:r>
              <a:rPr kumimoji="0" lang="fr-CA"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 </a:t>
            </a:r>
            <a:r>
              <a:rPr kumimoji="0" lang="fr-CA" altLang="fr-FR" sz="2400" b="1" i="0" u="none" strike="noStrike" cap="none" normalizeH="0" baseline="0" dirty="0" err="1" smtClean="0">
                <a:ln>
                  <a:noFill/>
                </a:ln>
                <a:solidFill>
                  <a:srgbClr val="00B050"/>
                </a:solidFill>
                <a:effectLst/>
                <a:latin typeface="Baveuse" panose="02000700000000000000" pitchFamily="2" charset="0"/>
                <a:cs typeface="Arial" pitchFamily="34" charset="0"/>
              </a:rPr>
              <a:t>haring</a:t>
            </a:r>
            <a:endParaRPr lang="fr-FR" altLang="fr-FR" sz="2400" b="1" dirty="0">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Année : </a:t>
            </a: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1988</a:t>
            </a:r>
            <a:endParaRPr kumimoji="0" lang="fr-FR" altLang="fr-FR" sz="2400" b="1" i="0" u="none" strike="noStrike" cap="none" normalizeH="0" baseline="0" dirty="0" smtClean="0">
              <a:ln>
                <a:noFill/>
              </a:ln>
              <a:solidFill>
                <a:schemeClr val="tx1"/>
              </a:solidFill>
              <a:effectLst/>
              <a:latin typeface="Baveuse" panose="02000700000000000000" pitchFamily="2" charset="0"/>
              <a:cs typeface="Arial" pitchFamily="34" charset="0"/>
            </a:endParaRPr>
          </a:p>
          <a:p>
            <a:pPr algn="ct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Titre : </a:t>
            </a:r>
            <a:r>
              <a:rPr lang="fr-CA" sz="2400" b="1" dirty="0" smtClean="0">
                <a:solidFill>
                  <a:srgbClr val="00B050"/>
                </a:solidFill>
                <a:latin typeface="Baveuse" panose="02000700000000000000" pitchFamily="2" charset="0"/>
              </a:rPr>
              <a:t>inconnu</a:t>
            </a:r>
            <a:endParaRPr lang="fr-CA" sz="2400" dirty="0">
              <a:solidFill>
                <a:srgbClr val="00B050"/>
              </a:solidFill>
              <a:latin typeface="Baveuse" panose="02000700000000000000" pitchFamily="2" charset="0"/>
            </a:endParaRPr>
          </a:p>
        </p:txBody>
      </p:sp>
      <p:sp>
        <p:nvSpPr>
          <p:cNvPr id="2" name="Rectangle 1"/>
          <p:cNvSpPr/>
          <p:nvPr/>
        </p:nvSpPr>
        <p:spPr>
          <a:xfrm>
            <a:off x="2267744" y="70561"/>
            <a:ext cx="4824536" cy="4798599"/>
          </a:xfrm>
          <a:prstGeom prst="rect">
            <a:avLst/>
          </a:prstGeom>
          <a:noFill/>
          <a:ln w="63500">
            <a:solidFill>
              <a:srgbClr val="D415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00FF00"/>
              </a:solidFill>
            </a:endParaRPr>
          </a:p>
        </p:txBody>
      </p:sp>
      <p:pic>
        <p:nvPicPr>
          <p:cNvPr id="2050" name="Picture 2" descr="http://storage.canalblog.com/14/09/686732/58364740.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90800" y="200432"/>
            <a:ext cx="4553136" cy="4538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8418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151377"/>
            <a:ext cx="5616624" cy="4501759"/>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Text Box 3"/>
          <p:cNvSpPr txBox="1">
            <a:spLocks noChangeArrowheads="1"/>
          </p:cNvSpPr>
          <p:nvPr/>
        </p:nvSpPr>
        <p:spPr bwMode="auto">
          <a:xfrm>
            <a:off x="20916" y="4941168"/>
            <a:ext cx="9123083" cy="1656184"/>
          </a:xfrm>
          <a:prstGeom prst="rect">
            <a:avLst/>
          </a:prstGeom>
          <a:blipFill>
            <a:blip r:embed="rId2"/>
            <a:tile tx="0" ty="0" sx="100000" sy="100000" flip="none" algn="tl"/>
          </a:blipFill>
          <a:ln>
            <a:noFill/>
          </a:ln>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Artiste : </a:t>
            </a:r>
            <a:r>
              <a:rPr kumimoji="0" lang="fr-CA" altLang="fr-FR" sz="2400" b="1" i="0" u="none" strike="noStrike" cap="none" normalizeH="0" baseline="0" dirty="0" err="1" smtClean="0">
                <a:ln>
                  <a:noFill/>
                </a:ln>
                <a:solidFill>
                  <a:srgbClr val="00B050"/>
                </a:solidFill>
                <a:effectLst/>
                <a:latin typeface="Baveuse" panose="02000700000000000000" pitchFamily="2" charset="0"/>
                <a:cs typeface="Arial" pitchFamily="34" charset="0"/>
              </a:rPr>
              <a:t>keith</a:t>
            </a:r>
            <a:r>
              <a:rPr kumimoji="0" lang="fr-CA"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 </a:t>
            </a:r>
            <a:r>
              <a:rPr kumimoji="0" lang="fr-CA" altLang="fr-FR" sz="2400" b="1" i="0" u="none" strike="noStrike" cap="none" normalizeH="0" baseline="0" dirty="0" err="1" smtClean="0">
                <a:ln>
                  <a:noFill/>
                </a:ln>
                <a:solidFill>
                  <a:srgbClr val="00B050"/>
                </a:solidFill>
                <a:effectLst/>
                <a:latin typeface="Baveuse" panose="02000700000000000000" pitchFamily="2" charset="0"/>
                <a:cs typeface="Arial" pitchFamily="34" charset="0"/>
              </a:rPr>
              <a:t>haring</a:t>
            </a:r>
            <a:endParaRPr lang="fr-FR" altLang="fr-FR" sz="2400" b="1" dirty="0">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Année : </a:t>
            </a: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1981</a:t>
            </a:r>
            <a:endParaRPr kumimoji="0" lang="fr-FR" altLang="fr-FR" sz="2400" b="1" i="0" u="none" strike="noStrike" cap="none" normalizeH="0" baseline="0" dirty="0" smtClean="0">
              <a:ln>
                <a:noFill/>
              </a:ln>
              <a:solidFill>
                <a:schemeClr val="tx1"/>
              </a:solidFill>
              <a:effectLst/>
              <a:latin typeface="Baveuse" panose="02000700000000000000" pitchFamily="2" charset="0"/>
              <a:cs typeface="Arial" pitchFamily="34" charset="0"/>
            </a:endParaRPr>
          </a:p>
          <a:p>
            <a:pPr algn="ct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Titre : </a:t>
            </a:r>
            <a:r>
              <a:rPr lang="fr-CA" sz="2400" b="1" dirty="0" smtClean="0">
                <a:solidFill>
                  <a:srgbClr val="00B050"/>
                </a:solidFill>
                <a:latin typeface="Baveuse" panose="02000700000000000000" pitchFamily="2" charset="0"/>
              </a:rPr>
              <a:t>inconnu</a:t>
            </a:r>
            <a:endParaRPr lang="fr-CA" sz="2400" dirty="0">
              <a:solidFill>
                <a:srgbClr val="00B050"/>
              </a:solidFill>
              <a:latin typeface="Baveuse" panose="02000700000000000000" pitchFamily="2" charset="0"/>
            </a:endParaRPr>
          </a:p>
        </p:txBody>
      </p:sp>
      <p:pic>
        <p:nvPicPr>
          <p:cNvPr id="3074" name="Picture 2" descr="http://storage.canalblog.com/60/70/686732/58364731.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79712" y="260649"/>
            <a:ext cx="5332869"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4219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097" y="157803"/>
            <a:ext cx="6444208" cy="6282568"/>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Text Box 3"/>
          <p:cNvSpPr txBox="1">
            <a:spLocks noChangeArrowheads="1"/>
          </p:cNvSpPr>
          <p:nvPr/>
        </p:nvSpPr>
        <p:spPr bwMode="auto">
          <a:xfrm>
            <a:off x="6876256" y="255741"/>
            <a:ext cx="2267743" cy="6341611"/>
          </a:xfrm>
          <a:prstGeom prst="rect">
            <a:avLst/>
          </a:prstGeom>
          <a:blipFill>
            <a:blip r:embed="rId2"/>
            <a:tile tx="0" ty="0" sx="100000" sy="100000" flip="none" algn="tl"/>
          </a:blipFill>
          <a:ln>
            <a:noFill/>
          </a:ln>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Artiste : </a:t>
            </a:r>
            <a:r>
              <a:rPr kumimoji="0" lang="fr-CA" altLang="fr-FR" sz="2400" b="1" i="0" u="none" strike="noStrike" cap="none" normalizeH="0" baseline="0" dirty="0" err="1" smtClean="0">
                <a:ln>
                  <a:noFill/>
                </a:ln>
                <a:solidFill>
                  <a:srgbClr val="00B050"/>
                </a:solidFill>
                <a:effectLst/>
                <a:latin typeface="Baveuse" panose="02000700000000000000" pitchFamily="2" charset="0"/>
                <a:cs typeface="Arial" pitchFamily="34" charset="0"/>
              </a:rPr>
              <a:t>keith</a:t>
            </a:r>
            <a:r>
              <a:rPr kumimoji="0" lang="fr-CA"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 </a:t>
            </a:r>
            <a:r>
              <a:rPr kumimoji="0" lang="fr-CA" altLang="fr-FR" sz="2400" b="1" i="0" u="none" strike="noStrike" cap="none" normalizeH="0" baseline="0" dirty="0" err="1" smtClean="0">
                <a:ln>
                  <a:noFill/>
                </a:ln>
                <a:solidFill>
                  <a:srgbClr val="00B050"/>
                </a:solidFill>
                <a:effectLst/>
                <a:latin typeface="Baveuse" panose="02000700000000000000" pitchFamily="2" charset="0"/>
                <a:cs typeface="Arial" pitchFamily="34" charset="0"/>
              </a:rPr>
              <a:t>haring</a:t>
            </a:r>
            <a:endParaRPr lang="fr-FR" altLang="fr-FR" sz="2400" b="1" dirty="0">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Année : </a:t>
            </a:r>
            <a:r>
              <a:rPr kumimoji="0" lang="fr-FR" altLang="fr-FR" sz="2400" b="1" i="0" u="none" strike="noStrike" cap="none" normalizeH="0" baseline="0" dirty="0" smtClean="0">
                <a:ln>
                  <a:noFill/>
                </a:ln>
                <a:solidFill>
                  <a:srgbClr val="00B050"/>
                </a:solidFill>
                <a:effectLst/>
                <a:latin typeface="Baveuse" panose="02000700000000000000" pitchFamily="2" charset="0"/>
                <a:cs typeface="Arial" pitchFamily="34" charset="0"/>
              </a:rPr>
              <a:t>1984</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altLang="fr-FR" sz="2400" b="1" i="0" u="none" strike="noStrike" cap="none" normalizeH="0" baseline="0" dirty="0" smtClean="0">
              <a:ln>
                <a:noFill/>
              </a:ln>
              <a:solidFill>
                <a:schemeClr val="tx1"/>
              </a:solidFill>
              <a:effectLst/>
              <a:latin typeface="Baveuse" panose="02000700000000000000" pitchFamily="2" charset="0"/>
              <a:cs typeface="Arial" pitchFamily="34" charset="0"/>
            </a:endParaRPr>
          </a:p>
          <a:p>
            <a:pPr algn="ctr"/>
            <a:r>
              <a:rPr kumimoji="0" lang="fr-FR" altLang="fr-FR" sz="2400" b="1" i="0" u="none" strike="noStrike" cap="none" normalizeH="0" baseline="0" dirty="0" smtClean="0">
                <a:ln>
                  <a:noFill/>
                </a:ln>
                <a:solidFill>
                  <a:srgbClr val="D41506"/>
                </a:solidFill>
                <a:effectLst/>
                <a:latin typeface="Baveuse" panose="02000700000000000000" pitchFamily="2" charset="0"/>
                <a:cs typeface="Arial" pitchFamily="34" charset="0"/>
              </a:rPr>
              <a:t>Titre : </a:t>
            </a:r>
          </a:p>
          <a:p>
            <a:pPr algn="ctr"/>
            <a:r>
              <a:rPr lang="fr-CA" sz="2400" b="1" dirty="0" smtClean="0">
                <a:solidFill>
                  <a:srgbClr val="00B050"/>
                </a:solidFill>
                <a:latin typeface="Baveuse" panose="02000700000000000000" pitchFamily="2" charset="0"/>
              </a:rPr>
              <a:t>BIG BAD WOLF</a:t>
            </a:r>
            <a:endParaRPr lang="fr-CA" sz="2400" dirty="0">
              <a:solidFill>
                <a:srgbClr val="00B050"/>
              </a:solidFill>
              <a:latin typeface="Baveuse" panose="02000700000000000000" pitchFamily="2" charset="0"/>
            </a:endParaRPr>
          </a:p>
        </p:txBody>
      </p:sp>
      <p:pic>
        <p:nvPicPr>
          <p:cNvPr id="4098" name="Picture 2" descr="Big Bad Wol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46609" y="255741"/>
            <a:ext cx="6140130" cy="611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33324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1)">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7686" y="3125714"/>
            <a:ext cx="2880320" cy="523220"/>
          </a:xfrm>
          <a:prstGeom prst="rect">
            <a:avLst/>
          </a:prstGeom>
          <a:noFill/>
        </p:spPr>
        <p:txBody>
          <a:bodyPr wrap="square" rtlCol="0">
            <a:spAutoFit/>
          </a:bodyPr>
          <a:lstStyle/>
          <a:p>
            <a:r>
              <a:rPr lang="fr-CA" sz="2800" dirty="0" smtClean="0">
                <a:solidFill>
                  <a:srgbClr val="D41506"/>
                </a:solidFill>
                <a:latin typeface="Baveuse" panose="02000700000000000000" pitchFamily="2" charset="0"/>
              </a:rPr>
              <a:t>1988</a:t>
            </a:r>
            <a:endParaRPr lang="fr-CA" sz="2800" dirty="0">
              <a:solidFill>
                <a:srgbClr val="D41506"/>
              </a:solidFill>
              <a:latin typeface="Baveuse" panose="02000700000000000000" pitchFamily="2" charset="0"/>
            </a:endParaRPr>
          </a:p>
        </p:txBody>
      </p:sp>
      <p:sp>
        <p:nvSpPr>
          <p:cNvPr id="10" name="ZoneTexte 9"/>
          <p:cNvSpPr txBox="1"/>
          <p:nvPr/>
        </p:nvSpPr>
        <p:spPr>
          <a:xfrm>
            <a:off x="6858000" y="3427827"/>
            <a:ext cx="2232248" cy="492443"/>
          </a:xfrm>
          <a:prstGeom prst="rect">
            <a:avLst/>
          </a:prstGeom>
          <a:noFill/>
        </p:spPr>
        <p:txBody>
          <a:bodyPr wrap="square" rtlCol="0">
            <a:spAutoFit/>
          </a:bodyPr>
          <a:lstStyle/>
          <a:p>
            <a:pPr algn="r"/>
            <a:r>
              <a:rPr lang="fr-CA" sz="2600" dirty="0" smtClean="0">
                <a:solidFill>
                  <a:srgbClr val="D41506"/>
                </a:solidFill>
                <a:latin typeface="Baveuse" panose="02000700000000000000" pitchFamily="2" charset="0"/>
              </a:rPr>
              <a:t>1981</a:t>
            </a:r>
            <a:endParaRPr lang="fr-CA" sz="2600" dirty="0">
              <a:solidFill>
                <a:srgbClr val="D41506"/>
              </a:solidFill>
              <a:latin typeface="Baveuse" panose="02000700000000000000" pitchFamily="2" charset="0"/>
            </a:endParaRPr>
          </a:p>
        </p:txBody>
      </p:sp>
      <p:sp>
        <p:nvSpPr>
          <p:cNvPr id="12" name="Rectangle 11"/>
          <p:cNvSpPr/>
          <p:nvPr/>
        </p:nvSpPr>
        <p:spPr>
          <a:xfrm>
            <a:off x="107505" y="102391"/>
            <a:ext cx="2952328" cy="2942676"/>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Rectangle 12"/>
          <p:cNvSpPr/>
          <p:nvPr/>
        </p:nvSpPr>
        <p:spPr>
          <a:xfrm>
            <a:off x="5076056" y="102392"/>
            <a:ext cx="3977587" cy="3182592"/>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p:cNvSpPr/>
          <p:nvPr/>
        </p:nvSpPr>
        <p:spPr>
          <a:xfrm>
            <a:off x="2471161" y="3611940"/>
            <a:ext cx="3240360" cy="3168352"/>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Titre 1"/>
          <p:cNvSpPr txBox="1">
            <a:spLocks/>
          </p:cNvSpPr>
          <p:nvPr/>
        </p:nvSpPr>
        <p:spPr>
          <a:xfrm>
            <a:off x="17686" y="4797152"/>
            <a:ext cx="2514448" cy="12157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000" b="1" dirty="0">
                <a:solidFill>
                  <a:srgbClr val="FF0000"/>
                </a:solidFill>
                <a:latin typeface="Cambria" panose="02040503050406030204" pitchFamily="18" charset="0"/>
              </a:rPr>
              <a:t>Ta mère t’offre un tableau </a:t>
            </a:r>
            <a:r>
              <a:rPr lang="fr-CA" sz="2000" b="1" dirty="0" smtClean="0">
                <a:solidFill>
                  <a:srgbClr val="FF0000"/>
                </a:solidFill>
                <a:latin typeface="Cambria" panose="02040503050406030204" pitchFamily="18" charset="0"/>
              </a:rPr>
              <a:t>de Keith </a:t>
            </a:r>
            <a:r>
              <a:rPr lang="fr-CA" sz="2000" b="1" dirty="0" err="1" smtClean="0">
                <a:solidFill>
                  <a:srgbClr val="FF0000"/>
                </a:solidFill>
                <a:latin typeface="Cambria" panose="02040503050406030204" pitchFamily="18" charset="0"/>
              </a:rPr>
              <a:t>Haring</a:t>
            </a:r>
            <a:r>
              <a:rPr lang="fr-CA" sz="2000" b="1" dirty="0" smtClean="0">
                <a:solidFill>
                  <a:srgbClr val="FF0000"/>
                </a:solidFill>
                <a:latin typeface="Cambria" panose="02040503050406030204" pitchFamily="18" charset="0"/>
              </a:rPr>
              <a:t> pour </a:t>
            </a:r>
            <a:r>
              <a:rPr lang="fr-CA" sz="2000" b="1" dirty="0">
                <a:solidFill>
                  <a:srgbClr val="FF0000"/>
                </a:solidFill>
                <a:latin typeface="Cambria" panose="02040503050406030204" pitchFamily="18" charset="0"/>
              </a:rPr>
              <a:t>ta fête. Lequel choisirais-tu et pourquoi ?</a:t>
            </a:r>
            <a:endParaRPr lang="fr-CA" sz="2000" dirty="0">
              <a:solidFill>
                <a:srgbClr val="FF0000"/>
              </a:solidFill>
              <a:latin typeface="Cambria" panose="02040503050406030204" pitchFamily="18" charset="0"/>
            </a:endParaRPr>
          </a:p>
        </p:txBody>
      </p:sp>
      <p:sp>
        <p:nvSpPr>
          <p:cNvPr id="2" name="Rectangle 1"/>
          <p:cNvSpPr/>
          <p:nvPr/>
        </p:nvSpPr>
        <p:spPr>
          <a:xfrm>
            <a:off x="3059833" y="102392"/>
            <a:ext cx="2016223" cy="2846933"/>
          </a:xfrm>
          <a:prstGeom prst="rect">
            <a:avLst/>
          </a:prstGeom>
        </p:spPr>
        <p:txBody>
          <a:bodyPr wrap="square">
            <a:spAutoFit/>
          </a:bodyPr>
          <a:lstStyle/>
          <a:p>
            <a:pPr algn="ctr"/>
            <a:r>
              <a:rPr lang="fr-FR" sz="2000" b="1" dirty="0">
                <a:solidFill>
                  <a:srgbClr val="FF0000"/>
                </a:solidFill>
                <a:latin typeface="Cambria" panose="02040503050406030204" pitchFamily="18" charset="0"/>
              </a:rPr>
              <a:t>Une aveugle a entendu parler </a:t>
            </a:r>
            <a:r>
              <a:rPr lang="fr-FR" sz="2000" b="1" dirty="0" smtClean="0">
                <a:solidFill>
                  <a:srgbClr val="FF0000"/>
                </a:solidFill>
                <a:latin typeface="Cambria" panose="02040503050406030204" pitchFamily="18" charset="0"/>
              </a:rPr>
              <a:t>de Keith </a:t>
            </a:r>
            <a:r>
              <a:rPr lang="fr-FR" sz="2000" b="1" dirty="0" err="1" smtClean="0">
                <a:solidFill>
                  <a:srgbClr val="FF0000"/>
                </a:solidFill>
                <a:latin typeface="Cambria" panose="02040503050406030204" pitchFamily="18" charset="0"/>
              </a:rPr>
              <a:t>Haring</a:t>
            </a:r>
            <a:r>
              <a:rPr lang="fr-FR" sz="2000" b="1" dirty="0" smtClean="0">
                <a:solidFill>
                  <a:srgbClr val="FF0000"/>
                </a:solidFill>
                <a:latin typeface="Cambria" panose="02040503050406030204" pitchFamily="18" charset="0"/>
              </a:rPr>
              <a:t> mais </a:t>
            </a:r>
            <a:r>
              <a:rPr lang="fr-FR" sz="2000" b="1" dirty="0">
                <a:solidFill>
                  <a:srgbClr val="FF0000"/>
                </a:solidFill>
                <a:latin typeface="Cambria" panose="02040503050406030204" pitchFamily="18" charset="0"/>
              </a:rPr>
              <a:t>n’a évidemment jamais pu voir ses œuvres. Comment </a:t>
            </a:r>
            <a:r>
              <a:rPr lang="fr-FR" sz="2000" b="1" dirty="0" smtClean="0">
                <a:solidFill>
                  <a:srgbClr val="FF0000"/>
                </a:solidFill>
                <a:latin typeface="Cambria" panose="02040503050406030204" pitchFamily="18" charset="0"/>
              </a:rPr>
              <a:t>les </a:t>
            </a:r>
            <a:r>
              <a:rPr lang="fr-FR" sz="1900" b="1" dirty="0" smtClean="0">
                <a:solidFill>
                  <a:srgbClr val="FF0000"/>
                </a:solidFill>
                <a:latin typeface="Cambria" panose="02040503050406030204" pitchFamily="18" charset="0"/>
              </a:rPr>
              <a:t>lui décrirais-tu ?</a:t>
            </a:r>
            <a:endParaRPr lang="fr-CA" sz="1900" dirty="0">
              <a:solidFill>
                <a:srgbClr val="FF0000"/>
              </a:solidFill>
              <a:latin typeface="Cambria" panose="02040503050406030204" pitchFamily="18" charset="0"/>
            </a:endParaRPr>
          </a:p>
        </p:txBody>
      </p:sp>
      <p:sp>
        <p:nvSpPr>
          <p:cNvPr id="16" name="Titre 1"/>
          <p:cNvSpPr txBox="1">
            <a:spLocks/>
          </p:cNvSpPr>
          <p:nvPr/>
        </p:nvSpPr>
        <p:spPr>
          <a:xfrm>
            <a:off x="6804248" y="3789039"/>
            <a:ext cx="2339752" cy="29523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a:solidFill>
                  <a:srgbClr val="FF0000"/>
                </a:solidFill>
                <a:latin typeface="Cambria" panose="02040503050406030204" pitchFamily="18" charset="0"/>
              </a:rPr>
              <a:t>Une manifestation a lieu pour brûler les œuvres de </a:t>
            </a:r>
            <a:r>
              <a:rPr lang="fr-FR" sz="2000" b="1" dirty="0" err="1" smtClean="0">
                <a:solidFill>
                  <a:srgbClr val="FF0000"/>
                </a:solidFill>
                <a:latin typeface="Cambria" panose="02040503050406030204" pitchFamily="18" charset="0"/>
              </a:rPr>
              <a:t>Haring</a:t>
            </a:r>
            <a:r>
              <a:rPr lang="fr-FR" sz="2000" b="1" dirty="0" smtClean="0">
                <a:solidFill>
                  <a:srgbClr val="FF0000"/>
                </a:solidFill>
                <a:latin typeface="Cambria" panose="02040503050406030204" pitchFamily="18" charset="0"/>
              </a:rPr>
              <a:t>. Des </a:t>
            </a:r>
            <a:r>
              <a:rPr lang="fr-FR" sz="2000" b="1" dirty="0">
                <a:solidFill>
                  <a:srgbClr val="FF0000"/>
                </a:solidFill>
                <a:latin typeface="Cambria" panose="02040503050406030204" pitchFamily="18" charset="0"/>
              </a:rPr>
              <a:t>gens s’opposent à cette façon de manifester. Quel clan choisis-tu et pourquoi ?</a:t>
            </a:r>
            <a:endParaRPr lang="fr-CA" sz="3200" dirty="0">
              <a:solidFill>
                <a:srgbClr val="FF0000"/>
              </a:solidFill>
              <a:latin typeface="Baveuse" panose="02000700000000000000" pitchFamily="2" charset="0"/>
            </a:endParaRPr>
          </a:p>
        </p:txBody>
      </p:sp>
      <p:pic>
        <p:nvPicPr>
          <p:cNvPr id="17" name="Picture 2" descr="http://storage.canalblog.com/14/09/686732/58364740.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3357" y="187777"/>
            <a:ext cx="2780624" cy="2771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http://storage.canalblog.com/60/70/686732/58364731.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206573" y="213278"/>
            <a:ext cx="3716551" cy="2960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Big Bad Wolf"/>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2582090" y="3687857"/>
            <a:ext cx="3070064" cy="3056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ZoneTexte 22"/>
          <p:cNvSpPr txBox="1"/>
          <p:nvPr/>
        </p:nvSpPr>
        <p:spPr>
          <a:xfrm>
            <a:off x="5859173" y="6287849"/>
            <a:ext cx="2232248" cy="492443"/>
          </a:xfrm>
          <a:prstGeom prst="rect">
            <a:avLst/>
          </a:prstGeom>
          <a:noFill/>
        </p:spPr>
        <p:txBody>
          <a:bodyPr wrap="square" rtlCol="0">
            <a:spAutoFit/>
          </a:bodyPr>
          <a:lstStyle/>
          <a:p>
            <a:r>
              <a:rPr lang="fr-CA" sz="2600" dirty="0" err="1" smtClean="0">
                <a:solidFill>
                  <a:srgbClr val="D41506"/>
                </a:solidFill>
                <a:latin typeface="Baveuse" panose="02000700000000000000" pitchFamily="2" charset="0"/>
              </a:rPr>
              <a:t>wolf</a:t>
            </a:r>
            <a:endParaRPr lang="fr-CA" sz="2600" dirty="0">
              <a:solidFill>
                <a:srgbClr val="D41506"/>
              </a:solidFill>
              <a:latin typeface="Baveuse" panose="02000700000000000000" pitchFamily="2" charset="0"/>
            </a:endParaRPr>
          </a:p>
        </p:txBody>
      </p:sp>
    </p:spTree>
    <p:extLst>
      <p:ext uri="{BB962C8B-B14F-4D97-AF65-F5344CB8AC3E}">
        <p14:creationId xmlns:p14="http://schemas.microsoft.com/office/powerpoint/2010/main" val="13026412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circle(in)">
                                      <p:cBhvr>
                                        <p:cTn id="16"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28331" y="0"/>
            <a:ext cx="8856984"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b="1" dirty="0" smtClean="0">
                <a:solidFill>
                  <a:srgbClr val="D41506"/>
                </a:solidFill>
                <a:latin typeface="Baveuse" panose="02000700000000000000" pitchFamily="2" charset="0"/>
              </a:rPr>
              <a:t>EXERCICE DE BASE</a:t>
            </a:r>
            <a:endParaRPr lang="fr-CA" dirty="0">
              <a:solidFill>
                <a:srgbClr val="D41506"/>
              </a:solidFill>
              <a:latin typeface="Baveuse" panose="02000700000000000000" pitchFamily="2" charset="0"/>
            </a:endParaRPr>
          </a:p>
        </p:txBody>
      </p:sp>
      <p:sp>
        <p:nvSpPr>
          <p:cNvPr id="6" name="Titre 1"/>
          <p:cNvSpPr txBox="1">
            <a:spLocks/>
          </p:cNvSpPr>
          <p:nvPr/>
        </p:nvSpPr>
        <p:spPr>
          <a:xfrm>
            <a:off x="164474" y="1052736"/>
            <a:ext cx="8856984" cy="56166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3200" dirty="0" smtClean="0">
                <a:solidFill>
                  <a:srgbClr val="D41506"/>
                </a:solidFill>
                <a:latin typeface="Baveuse" panose="02000700000000000000" pitchFamily="2" charset="0"/>
              </a:rPr>
              <a:t>Réalise à présent l’Exercice de base que ton enseignant t’expliquera. </a:t>
            </a:r>
          </a:p>
          <a:p>
            <a:pPr algn="l"/>
            <a:endParaRPr lang="fr-CA" sz="3200" dirty="0">
              <a:solidFill>
                <a:srgbClr val="D41506"/>
              </a:solidFill>
              <a:latin typeface="Baveuse" panose="02000700000000000000" pitchFamily="2" charset="0"/>
            </a:endParaRPr>
          </a:p>
          <a:p>
            <a:r>
              <a:rPr lang="fr-CA" sz="3200" dirty="0" smtClean="0">
                <a:solidFill>
                  <a:srgbClr val="00FF00"/>
                </a:solidFill>
                <a:latin typeface="Baveuse" panose="02000700000000000000" pitchFamily="2" charset="0"/>
              </a:rPr>
              <a:t>Un exercice de base, c’est simple et assez court à réaliser. Alors ne t’y attarde pas trop longtemps mais consacres-y de la minutie et de la rigueur !</a:t>
            </a:r>
            <a:endParaRPr lang="fr-CA" sz="3200" dirty="0">
              <a:solidFill>
                <a:srgbClr val="00FF00"/>
              </a:solidFill>
              <a:latin typeface="Baveuse" panose="02000700000000000000" pitchFamily="2" charset="0"/>
            </a:endParaRPr>
          </a:p>
        </p:txBody>
      </p:sp>
    </p:spTree>
    <p:extLst>
      <p:ext uri="{BB962C8B-B14F-4D97-AF65-F5344CB8AC3E}">
        <p14:creationId xmlns:p14="http://schemas.microsoft.com/office/powerpoint/2010/main" val="13126009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88640"/>
            <a:ext cx="8640960" cy="6647974"/>
          </a:xfrm>
          <a:prstGeom prst="rect">
            <a:avLst/>
          </a:prstGeom>
        </p:spPr>
        <p:txBody>
          <a:bodyPr wrap="square">
            <a:spAutoFit/>
          </a:bodyPr>
          <a:lstStyle/>
          <a:p>
            <a:pPr algn="ctr"/>
            <a:r>
              <a:rPr lang="fr-FR" sz="3200" b="1" dirty="0">
                <a:solidFill>
                  <a:srgbClr val="D41506"/>
                </a:solidFill>
                <a:latin typeface="Blue Highway" panose="02010603020202020303" pitchFamily="2" charset="0"/>
              </a:rPr>
              <a:t>Pour </a:t>
            </a:r>
            <a:r>
              <a:rPr lang="fr-FR" sz="3200" b="1" dirty="0" smtClean="0">
                <a:solidFill>
                  <a:srgbClr val="D41506"/>
                </a:solidFill>
                <a:latin typeface="Blue Highway" panose="02010603020202020303" pitchFamily="2" charset="0"/>
              </a:rPr>
              <a:t>ton </a:t>
            </a:r>
            <a:r>
              <a:rPr lang="fr-FR" sz="3200" b="1" dirty="0">
                <a:solidFill>
                  <a:srgbClr val="D41506"/>
                </a:solidFill>
                <a:latin typeface="Blue Highway" panose="02010603020202020303" pitchFamily="2" charset="0"/>
              </a:rPr>
              <a:t>œuvre </a:t>
            </a:r>
            <a:r>
              <a:rPr lang="fr-FR" sz="3200" b="1" dirty="0" smtClean="0">
                <a:solidFill>
                  <a:srgbClr val="D41506"/>
                </a:solidFill>
                <a:latin typeface="Blue Highway" panose="02010603020202020303" pitchFamily="2" charset="0"/>
              </a:rPr>
              <a:t>personnelle et collective à </a:t>
            </a:r>
            <a:r>
              <a:rPr lang="fr-FR" sz="3200" b="1" dirty="0">
                <a:solidFill>
                  <a:srgbClr val="D41506"/>
                </a:solidFill>
                <a:latin typeface="Blue Highway" panose="02010603020202020303" pitchFamily="2" charset="0"/>
              </a:rPr>
              <a:t>la manière de </a:t>
            </a:r>
            <a:r>
              <a:rPr lang="fr-FR" sz="4400" b="1" dirty="0" smtClean="0">
                <a:solidFill>
                  <a:srgbClr val="D41506"/>
                </a:solidFill>
                <a:latin typeface="Blue Highway" panose="02010603020202020303" pitchFamily="2" charset="0"/>
              </a:rPr>
              <a:t/>
            </a:r>
            <a:br>
              <a:rPr lang="fr-FR" sz="4400" b="1" dirty="0" smtClean="0">
                <a:solidFill>
                  <a:srgbClr val="D41506"/>
                </a:solidFill>
                <a:latin typeface="Blue Highway" panose="02010603020202020303" pitchFamily="2" charset="0"/>
              </a:rPr>
            </a:br>
            <a:r>
              <a:rPr lang="fr-FR" sz="4400" b="1" dirty="0" smtClean="0">
                <a:solidFill>
                  <a:srgbClr val="D41506"/>
                </a:solidFill>
                <a:latin typeface="Baveuse" panose="02000700000000000000" pitchFamily="2" charset="0"/>
              </a:rPr>
              <a:t>KEITH HARING</a:t>
            </a:r>
            <a:r>
              <a:rPr lang="fr-FR" sz="4400" b="1" dirty="0" smtClean="0">
                <a:solidFill>
                  <a:srgbClr val="D41506"/>
                </a:solidFill>
                <a:latin typeface="Blue Highway" panose="02010603020202020303" pitchFamily="2" charset="0"/>
              </a:rPr>
              <a:t>: </a:t>
            </a:r>
          </a:p>
          <a:p>
            <a:endParaRPr lang="fr-CA" sz="3200" dirty="0">
              <a:solidFill>
                <a:srgbClr val="D41506"/>
              </a:solidFill>
              <a:latin typeface="Blue Highway" panose="02010603020202020303" pitchFamily="2" charset="0"/>
            </a:endParaRPr>
          </a:p>
          <a:p>
            <a:pPr marL="514350" lvl="0" indent="-514350">
              <a:buAutoNum type="arabicPeriod"/>
            </a:pPr>
            <a:r>
              <a:rPr lang="fr-FR" sz="2600" b="1" dirty="0" smtClean="0">
                <a:solidFill>
                  <a:srgbClr val="D41506"/>
                </a:solidFill>
              </a:rPr>
              <a:t>Tu reçois une pièce de casse-tête au début de l’activité. Au verso, un thème t’est imposé : été, printemps, hiver ou automne. Tu dois t’en inspirer pour créer ton œuvre.</a:t>
            </a:r>
          </a:p>
          <a:p>
            <a:pPr marL="514350" lvl="0" indent="-514350">
              <a:buAutoNum type="arabicPeriod"/>
            </a:pPr>
            <a:r>
              <a:rPr lang="fr-FR" sz="2600" b="1" dirty="0" smtClean="0">
                <a:solidFill>
                  <a:srgbClr val="D41506"/>
                </a:solidFill>
              </a:rPr>
              <a:t>Comme Keith </a:t>
            </a:r>
            <a:r>
              <a:rPr lang="fr-FR" sz="2600" b="1" dirty="0" err="1" smtClean="0">
                <a:solidFill>
                  <a:srgbClr val="D41506"/>
                </a:solidFill>
              </a:rPr>
              <a:t>Haring</a:t>
            </a:r>
            <a:r>
              <a:rPr lang="fr-FR" sz="2600" b="1" dirty="0" smtClean="0">
                <a:solidFill>
                  <a:srgbClr val="D41506"/>
                </a:solidFill>
              </a:rPr>
              <a:t>, tu utiliseras uniquement des crayons feutres pour ton œuvre. Autant que tu veux, mais tu devras les utiliser comme lui, en remplissant chaque forme ou partie de l’œuvre avec une seule couleur. Tes personnages n’auront pas de visage et seront asexués.</a:t>
            </a:r>
          </a:p>
          <a:p>
            <a:pPr marL="514350" lvl="0" indent="-514350">
              <a:buAutoNum type="arabicPeriod"/>
            </a:pPr>
            <a:r>
              <a:rPr lang="fr-FR" sz="2600" b="1" dirty="0" smtClean="0">
                <a:solidFill>
                  <a:srgbClr val="D41506"/>
                </a:solidFill>
              </a:rPr>
              <a:t>Ta pièce de casse-tête devra être majoritairement remplie et le noir doit uniquement servir à délimiter clairement chaque élément de ton œuvre.</a:t>
            </a:r>
          </a:p>
        </p:txBody>
      </p:sp>
    </p:spTree>
    <p:extLst>
      <p:ext uri="{BB962C8B-B14F-4D97-AF65-F5344CB8AC3E}">
        <p14:creationId xmlns:p14="http://schemas.microsoft.com/office/powerpoint/2010/main" val="992058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194</Words>
  <Application>Microsoft Office PowerPoint</Application>
  <PresentationFormat>Affichage à l'écran (4:3)</PresentationFormat>
  <Paragraphs>49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Aujourd’hui,  Si on faisait des arts…   </vt:lpstr>
      <vt:lpstr>KEITH HARING</vt:lpstr>
      <vt:lpstr>Voici quelques-unes de ses œuvres sur lesquelles nous nous pencherons à des fins d’appréciation !  Vous êtes prêts ?    </vt:lpstr>
      <vt:lpstr>Présentation PowerPoint</vt:lpstr>
      <vt:lpstr>Présentation PowerPoint</vt:lpstr>
      <vt:lpstr>Présentation PowerPoint</vt:lpstr>
      <vt:lpstr>Présentation PowerPoint</vt:lpstr>
      <vt:lpstr>Présentation PowerPoint</vt:lpstr>
      <vt:lpstr>Présentation PowerPoint</vt:lpstr>
    </vt:vector>
  </TitlesOfParts>
  <Company>CSRS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Brodeur Mathieu</dc:creator>
  <cp:lastModifiedBy>Brodeur Mathieu</cp:lastModifiedBy>
  <cp:revision>60</cp:revision>
  <dcterms:created xsi:type="dcterms:W3CDTF">2015-07-31T10:36:43Z</dcterms:created>
  <dcterms:modified xsi:type="dcterms:W3CDTF">2018-04-29T17:04:59Z</dcterms:modified>
</cp:coreProperties>
</file>