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62" r:id="rId4"/>
    <p:sldId id="256" r:id="rId5"/>
    <p:sldId id="257" r:id="rId6"/>
    <p:sldId id="266" r:id="rId7"/>
    <p:sldId id="259"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1506"/>
    <a:srgbClr val="00FF00"/>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p:scale>
          <a:sx n="66" d="100"/>
          <a:sy n="66" d="100"/>
        </p:scale>
        <p:origin x="-1494"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531B877F-498D-4B89-99A7-7408A9956D04}" type="datetimeFigureOut">
              <a:rPr lang="fr-CA" smtClean="0"/>
              <a:t>2018-02-11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97793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31B877F-498D-4B89-99A7-7408A9956D04}" type="datetimeFigureOut">
              <a:rPr lang="fr-CA" smtClean="0"/>
              <a:t>2018-02-11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30691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31B877F-498D-4B89-99A7-7408A9956D04}" type="datetimeFigureOut">
              <a:rPr lang="fr-CA" smtClean="0"/>
              <a:t>2018-02-11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1311281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31B877F-498D-4B89-99A7-7408A9956D04}" type="datetimeFigureOut">
              <a:rPr lang="fr-CA" smtClean="0"/>
              <a:t>2018-02-11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3913149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31B877F-498D-4B89-99A7-7408A9956D04}" type="datetimeFigureOut">
              <a:rPr lang="fr-CA" smtClean="0"/>
              <a:t>2018-02-11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27600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531B877F-498D-4B89-99A7-7408A9956D04}" type="datetimeFigureOut">
              <a:rPr lang="fr-CA" smtClean="0"/>
              <a:t>2018-02-11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2072108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531B877F-498D-4B89-99A7-7408A9956D04}" type="datetimeFigureOut">
              <a:rPr lang="fr-CA" smtClean="0"/>
              <a:t>2018-02-11</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3025530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531B877F-498D-4B89-99A7-7408A9956D04}" type="datetimeFigureOut">
              <a:rPr lang="fr-CA" smtClean="0"/>
              <a:t>2018-02-11</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118100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1B877F-498D-4B89-99A7-7408A9956D04}" type="datetimeFigureOut">
              <a:rPr lang="fr-CA" smtClean="0"/>
              <a:t>2018-02-11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1576496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1B877F-498D-4B89-99A7-7408A9956D04}" type="datetimeFigureOut">
              <a:rPr lang="fr-CA" smtClean="0"/>
              <a:t>2018-02-11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216480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1B877F-498D-4B89-99A7-7408A9956D04}" type="datetimeFigureOut">
              <a:rPr lang="fr-CA" smtClean="0"/>
              <a:t>2018-02-11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4233570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B877F-498D-4B89-99A7-7408A9956D04}" type="datetimeFigureOut">
              <a:rPr lang="fr-CA" smtClean="0"/>
              <a:t>2018-02-11</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F7059-768E-4DB0-A8D2-EA90E61F081E}" type="slidenum">
              <a:rPr lang="fr-CA" smtClean="0"/>
              <a:t>‹N°›</a:t>
            </a:fld>
            <a:endParaRPr lang="fr-CA"/>
          </a:p>
        </p:txBody>
      </p:sp>
    </p:spTree>
    <p:extLst>
      <p:ext uri="{BB962C8B-B14F-4D97-AF65-F5344CB8AC3E}">
        <p14:creationId xmlns:p14="http://schemas.microsoft.com/office/powerpoint/2010/main" val="813713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fr.wikipedia.org/wiki/Kasimir_Malevitch" TargetMode="External"/><Relationship Id="rId13" Type="http://schemas.openxmlformats.org/officeDocument/2006/relationships/hyperlink" Target="https://www.google.ca/url?sa=i&amp;rct=j&amp;q=&amp;esrc=s&amp;source=images&amp;cd=&amp;cad=rja&amp;uact=8&amp;ved=0CAcQjRxqFQoTCKGd5sC1nccCFcJ4PgodE9kKtA&amp;url=https://www.over-blog.com/Carre_noir_sur_fond_blanc_de_Kasimir_Malevitch_explication-1095204432-art252061.html&amp;ei=pAXIVaG7H8Lx-QGTsqugCw&amp;bvm=bv.99804247,d.cWw&amp;psig=AFQjCNHvSM7G9nooro8k92qh2nTdKjivPQ&amp;ust=1439258394436563" TargetMode="External"/><Relationship Id="rId3" Type="http://schemas.openxmlformats.org/officeDocument/2006/relationships/hyperlink" Target="https://fr.wikipedia.org/wiki/Gustav_Klimt" TargetMode="External"/><Relationship Id="rId7" Type="http://schemas.openxmlformats.org/officeDocument/2006/relationships/hyperlink" Target="https://fr.wikipedia.org/wiki/Paul-%C3%89mile_Borduas" TargetMode="External"/><Relationship Id="rId12"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fr.wikipedia.org/wiki/Vassily_Kandinsky" TargetMode="External"/><Relationship Id="rId11" Type="http://schemas.openxmlformats.org/officeDocument/2006/relationships/hyperlink" Target="http://www.google.ca/url?sa=i&amp;rct=j&amp;q=&amp;esrc=s&amp;source=images&amp;cd=&amp;cad=rja&amp;uact=8&amp;ved=0CAcQjRxqFQoTCMii97-0nccCFYRyPgodfBUHYQ&amp;url=http://www.metrodemontreal.com/orange/champdemars/index-f.html&amp;ei=lgTIVcj_D4Tl-QH8qpyIBg&amp;bvm=bv.99804247,d.cWw&amp;psig=AFQjCNHRpLeM6TFOqj50xol7ZbJfIJfnwg&amp;ust=1439258128798601" TargetMode="External"/><Relationship Id="rId5" Type="http://schemas.openxmlformats.org/officeDocument/2006/relationships/hyperlink" Target="https://fr.wikipedia.org/wiki/Marcelle_Ferron" TargetMode="External"/><Relationship Id="rId1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hyperlink" Target="https://fr.wikipedia.org/wiki/Arthur_Villeneuve" TargetMode="External"/><Relationship Id="rId9" Type="http://schemas.openxmlformats.org/officeDocument/2006/relationships/hyperlink" Target="http://www.google.ca/url?sa=i&amp;rct=j&amp;q=&amp;esrc=s&amp;source=images&amp;cd=&amp;cad=rja&amp;uact=8&amp;ved=0CAcQjRxqFQoTCIao0cKznccCFUSCPgod6woNfA&amp;url=http://www.klinkhoff.ca/fr/artistes-canadien/Paul-Emile-Borduas&amp;ei=jwPIVcakHsSE-gHrlbTgBw&amp;bvm=bv.99804247,d.cWw&amp;psig=AFQjCNEq255MYmauZOsN8YB5kztl6UnAiQ&amp;ust=1439257867408508" TargetMode="External"/><Relationship Id="rId1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mK-erhsEqAw"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google.ca/url?sa=i&amp;rct=j&amp;q=&amp;esrc=s&amp;source=images&amp;cd=&amp;cad=rja&amp;uact=8&amp;ved=0CAcQjRxqFQoTCMGL6Pa3nscCFcM9PgodB_sBWA&amp;url=http://www.armanstudio.com/arman-biography-36-fr.html&amp;ei=Zo7IVcHAGMP7-AGH9ofABQ&amp;bvm=bv.99804247,d.cWw&amp;psig=AFQjCNF8qGQhELX0WrBhtHBMI6_g24koDg&amp;ust=1439293412080164"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expo.monnaiedeparis.fr/sites/default/files/Arman_VenusDollars_.jpg"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expo.monnaiedeparis.fr/sites/default/files/Arman_VenusDollars_.jpg" TargetMode="Externa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15" name="ZoneTexte 14">
            <a:hlinkClick r:id="rId3"/>
          </p:cNvPr>
          <p:cNvSpPr txBox="1"/>
          <p:nvPr/>
        </p:nvSpPr>
        <p:spPr>
          <a:xfrm>
            <a:off x="3246980" y="2873072"/>
            <a:ext cx="2232249" cy="954107"/>
          </a:xfrm>
          <a:prstGeom prst="rect">
            <a:avLst/>
          </a:prstGeom>
          <a:noFill/>
        </p:spPr>
        <p:txBody>
          <a:bodyPr wrap="square" rtlCol="0">
            <a:spAutoFit/>
          </a:bodyPr>
          <a:lstStyle/>
          <a:p>
            <a:pPr algn="ctr"/>
            <a:r>
              <a:rPr lang="fr-CA" sz="2800" b="1" dirty="0" smtClean="0">
                <a:latin typeface="5thGrader" pitchFamily="2" charset="0"/>
                <a:hlinkClick r:id="rId4"/>
              </a:rPr>
              <a:t>Arthur Villeneuve</a:t>
            </a:r>
            <a:endParaRPr lang="fr-CA" sz="2800" b="1" dirty="0">
              <a:latin typeface="5thGrader" pitchFamily="2" charset="0"/>
            </a:endParaRPr>
          </a:p>
        </p:txBody>
      </p:sp>
      <p:sp>
        <p:nvSpPr>
          <p:cNvPr id="19" name="ZoneTexte 18"/>
          <p:cNvSpPr txBox="1"/>
          <p:nvPr/>
        </p:nvSpPr>
        <p:spPr>
          <a:xfrm>
            <a:off x="4460006" y="5246426"/>
            <a:ext cx="2232249" cy="954107"/>
          </a:xfrm>
          <a:prstGeom prst="rect">
            <a:avLst/>
          </a:prstGeom>
          <a:noFill/>
        </p:spPr>
        <p:txBody>
          <a:bodyPr wrap="square" rtlCol="0">
            <a:spAutoFit/>
          </a:bodyPr>
          <a:lstStyle/>
          <a:p>
            <a:pPr algn="ctr"/>
            <a:r>
              <a:rPr lang="fr-CA" sz="2800" b="1" dirty="0" smtClean="0">
                <a:latin typeface="5thGrader" pitchFamily="2" charset="0"/>
                <a:hlinkClick r:id="rId5"/>
              </a:rPr>
              <a:t>Marcelle </a:t>
            </a:r>
            <a:r>
              <a:rPr lang="fr-CA" sz="2800" b="1" dirty="0" err="1" smtClean="0">
                <a:latin typeface="5thGrader" pitchFamily="2" charset="0"/>
                <a:hlinkClick r:id="rId5"/>
              </a:rPr>
              <a:t>Ferron</a:t>
            </a:r>
            <a:endParaRPr lang="fr-CA" sz="2800" b="1" dirty="0">
              <a:latin typeface="5thGrader" pitchFamily="2" charset="0"/>
            </a:endParaRPr>
          </a:p>
        </p:txBody>
      </p:sp>
      <p:sp>
        <p:nvSpPr>
          <p:cNvPr id="18" name="ZoneTexte 17">
            <a:hlinkClick r:id="rId6"/>
          </p:cNvPr>
          <p:cNvSpPr txBox="1"/>
          <p:nvPr/>
        </p:nvSpPr>
        <p:spPr>
          <a:xfrm>
            <a:off x="6108762" y="2343948"/>
            <a:ext cx="2232249" cy="954107"/>
          </a:xfrm>
          <a:prstGeom prst="rect">
            <a:avLst/>
          </a:prstGeom>
          <a:noFill/>
        </p:spPr>
        <p:txBody>
          <a:bodyPr wrap="square" rtlCol="0">
            <a:spAutoFit/>
          </a:bodyPr>
          <a:lstStyle/>
          <a:p>
            <a:pPr algn="ctr"/>
            <a:r>
              <a:rPr lang="fr-CA" sz="2800" b="1" dirty="0" smtClean="0">
                <a:latin typeface="5thGrader" pitchFamily="2" charset="0"/>
                <a:hlinkClick r:id="rId7"/>
              </a:rPr>
              <a:t>Paul=Émile Borduas</a:t>
            </a:r>
            <a:endParaRPr lang="fr-CA" sz="2800" b="1" dirty="0">
              <a:latin typeface="5thGrader" pitchFamily="2" charset="0"/>
            </a:endParaRPr>
          </a:p>
        </p:txBody>
      </p:sp>
      <p:sp>
        <p:nvSpPr>
          <p:cNvPr id="2" name="ZoneTexte 1"/>
          <p:cNvSpPr txBox="1"/>
          <p:nvPr/>
        </p:nvSpPr>
        <p:spPr>
          <a:xfrm>
            <a:off x="368284" y="2220597"/>
            <a:ext cx="1919133" cy="954107"/>
          </a:xfrm>
          <a:prstGeom prst="rect">
            <a:avLst/>
          </a:prstGeom>
          <a:noFill/>
        </p:spPr>
        <p:txBody>
          <a:bodyPr wrap="square" rtlCol="0">
            <a:spAutoFit/>
          </a:bodyPr>
          <a:lstStyle/>
          <a:p>
            <a:pPr algn="ctr"/>
            <a:r>
              <a:rPr lang="fr-CA" sz="2800" b="1" dirty="0" smtClean="0">
                <a:latin typeface="5thGrader" pitchFamily="2" charset="0"/>
                <a:hlinkClick r:id="rId8"/>
              </a:rPr>
              <a:t>Kasimir Malevitch</a:t>
            </a:r>
            <a:endParaRPr lang="fr-CA" sz="2800" b="1" dirty="0">
              <a:latin typeface="5thGrader" pitchFamily="2" charset="0"/>
            </a:endParaRPr>
          </a:p>
        </p:txBody>
      </p:sp>
      <p:sp>
        <p:nvSpPr>
          <p:cNvPr id="4" name="Titre 1"/>
          <p:cNvSpPr>
            <a:spLocks noGrp="1"/>
          </p:cNvSpPr>
          <p:nvPr>
            <p:ph type="title"/>
          </p:nvPr>
        </p:nvSpPr>
        <p:spPr>
          <a:xfrm>
            <a:off x="-19550" y="-191662"/>
            <a:ext cx="8229600" cy="4072974"/>
          </a:xfrm>
        </p:spPr>
        <p:txBody>
          <a:bodyPr>
            <a:normAutofit/>
          </a:bodyPr>
          <a:lstStyle/>
          <a:p>
            <a:pPr algn="l"/>
            <a:r>
              <a:rPr lang="fr-CA" b="1" dirty="0" smtClean="0">
                <a:solidFill>
                  <a:srgbClr val="0070C0"/>
                </a:solidFill>
                <a:latin typeface="Arial Narrow" panose="020B0606020202030204" pitchFamily="34" charset="0"/>
              </a:rPr>
              <a:t>Aujourd’hui, </a:t>
            </a:r>
            <a:r>
              <a:rPr lang="fr-CA" dirty="0" smtClean="0">
                <a:latin typeface="Baveuse" panose="02000700000000000000" pitchFamily="2" charset="0"/>
              </a:rPr>
              <a:t/>
            </a:r>
            <a:br>
              <a:rPr lang="fr-CA" dirty="0" smtClean="0">
                <a:latin typeface="Baveuse" panose="02000700000000000000" pitchFamily="2" charset="0"/>
              </a:rPr>
            </a:br>
            <a:r>
              <a:rPr lang="fr-CA" sz="6600" dirty="0" smtClean="0">
                <a:solidFill>
                  <a:srgbClr val="00B050"/>
                </a:solidFill>
                <a:latin typeface="Brush Script MT" panose="03060802040406070304" pitchFamily="66" charset="0"/>
              </a:rPr>
              <a:t>Si on faisait des arts…</a:t>
            </a:r>
            <a:r>
              <a:rPr lang="fr-CA" dirty="0" smtClean="0">
                <a:solidFill>
                  <a:srgbClr val="FFFF00"/>
                </a:solidFill>
                <a:latin typeface="Baveuse" panose="02000700000000000000" pitchFamily="2" charset="0"/>
              </a:rPr>
              <a:t/>
            </a:r>
            <a:br>
              <a:rPr lang="fr-CA" dirty="0" smtClean="0">
                <a:solidFill>
                  <a:srgbClr val="FFFF00"/>
                </a:solidFill>
                <a:latin typeface="Baveuse" panose="02000700000000000000" pitchFamily="2" charset="0"/>
              </a:rPr>
            </a:br>
            <a:r>
              <a:rPr lang="fr-CA" dirty="0" smtClean="0">
                <a:solidFill>
                  <a:srgbClr val="FFFF00"/>
                </a:solidFill>
                <a:latin typeface="Baveuse" panose="02000700000000000000" pitchFamily="2" charset="0"/>
              </a:rPr>
              <a:t/>
            </a:r>
            <a:br>
              <a:rPr lang="fr-CA" dirty="0" smtClean="0">
                <a:solidFill>
                  <a:srgbClr val="FFFF00"/>
                </a:solidFill>
                <a:latin typeface="Baveuse" panose="02000700000000000000" pitchFamily="2" charset="0"/>
              </a:rPr>
            </a:br>
            <a:r>
              <a:rPr lang="fr-CA" dirty="0">
                <a:latin typeface="Baveuse" panose="02000700000000000000" pitchFamily="2" charset="0"/>
              </a:rPr>
              <a:t/>
            </a:r>
            <a:br>
              <a:rPr lang="fr-CA" dirty="0">
                <a:latin typeface="Baveuse" panose="02000700000000000000" pitchFamily="2" charset="0"/>
              </a:rPr>
            </a:br>
            <a:endParaRPr lang="fr-CA" dirty="0">
              <a:latin typeface="Baveuse" panose="02000700000000000000" pitchFamily="2" charset="0"/>
            </a:endParaRPr>
          </a:p>
        </p:txBody>
      </p:sp>
      <p:sp>
        <p:nvSpPr>
          <p:cNvPr id="7" name="Titre 1"/>
          <p:cNvSpPr txBox="1">
            <a:spLocks/>
          </p:cNvSpPr>
          <p:nvPr/>
        </p:nvSpPr>
        <p:spPr>
          <a:xfrm>
            <a:off x="56395" y="5200681"/>
            <a:ext cx="3682974" cy="158335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CA" sz="4800" b="1" dirty="0" smtClean="0">
                <a:solidFill>
                  <a:srgbClr val="FF0000"/>
                </a:solidFill>
                <a:latin typeface="DynastyCondensed" pitchFamily="2" charset="0"/>
              </a:rPr>
              <a:t>À LA </a:t>
            </a:r>
          </a:p>
          <a:p>
            <a:pPr algn="l"/>
            <a:r>
              <a:rPr lang="fr-CA" sz="4800" b="1" dirty="0" smtClean="0">
                <a:solidFill>
                  <a:srgbClr val="FF0000"/>
                </a:solidFill>
                <a:latin typeface="DynastyCondensed" pitchFamily="2" charset="0"/>
              </a:rPr>
              <a:t>MANIÈRE DE…</a:t>
            </a:r>
            <a:endParaRPr lang="fr-CA" sz="4800" b="1" dirty="0">
              <a:solidFill>
                <a:srgbClr val="FF0000"/>
              </a:solidFill>
              <a:latin typeface="DynastyCondensed" pitchFamily="2" charset="0"/>
            </a:endParaRPr>
          </a:p>
        </p:txBody>
      </p:sp>
      <p:sp>
        <p:nvSpPr>
          <p:cNvPr id="8" name="Rectangle 7"/>
          <p:cNvSpPr/>
          <p:nvPr/>
        </p:nvSpPr>
        <p:spPr>
          <a:xfrm rot="21449685">
            <a:off x="75576" y="1844825"/>
            <a:ext cx="2768232" cy="2832636"/>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p:cNvSpPr/>
          <p:nvPr/>
        </p:nvSpPr>
        <p:spPr>
          <a:xfrm rot="154487">
            <a:off x="6123051" y="1622260"/>
            <a:ext cx="2976759" cy="2457487"/>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Rectangle 15"/>
          <p:cNvSpPr/>
          <p:nvPr/>
        </p:nvSpPr>
        <p:spPr>
          <a:xfrm>
            <a:off x="2927574" y="2205653"/>
            <a:ext cx="3141780" cy="2265145"/>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p:cNvSpPr/>
          <p:nvPr/>
        </p:nvSpPr>
        <p:spPr>
          <a:xfrm>
            <a:off x="3927377" y="4662921"/>
            <a:ext cx="3092895" cy="2121119"/>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026" name="Picture 2" descr="http://www.klinkhoff.com/office/images/paul-emile-borduas-732.jpg.ashx?maxwidth=400">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154487">
            <a:off x="6276406" y="1715543"/>
            <a:ext cx="2704482" cy="22109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etrodemontreal.com/orange/champdemars/ferron2.jpg">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43429" y="4764946"/>
            <a:ext cx="2879658" cy="1904414"/>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8" descr="https://resizes.over-blog.com/QQFInw4dXC6_2dvLjdKneiW1n24=/400x400/smart/http:/we.over-blog.com/0/00/14/76/2011-06/tableau-carre-noir-sur-fond-blanc-de-Malevitch.jpg">
            <a:hlinkClick r:id="rId13"/>
          </p:cNvPr>
          <p:cNvSpPr>
            <a:spLocks noChangeAspect="1" noChangeArrowheads="1"/>
          </p:cNvSpPr>
          <p:nvPr/>
        </p:nvSpPr>
        <p:spPr bwMode="auto">
          <a:xfrm>
            <a:off x="307975" y="-1676400"/>
            <a:ext cx="3810000" cy="381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1033"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21449685">
            <a:off x="155575" y="1961837"/>
            <a:ext cx="2602202" cy="2602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descr="http://www.galerielacorniche.com/wp-content/uploads/2013/12/chambredenfant.1.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063680" y="2319577"/>
            <a:ext cx="2869567" cy="2037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745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1033"/>
                                        </p:tgtEl>
                                      </p:cBhvr>
                                    </p:animEffect>
                                    <p:set>
                                      <p:cBhvr>
                                        <p:cTn id="7" dur="1" fill="hold">
                                          <p:stCondLst>
                                            <p:cond delay="499"/>
                                          </p:stCondLst>
                                        </p:cTn>
                                        <p:tgtEl>
                                          <p:spTgt spid="103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nodeType="clickEffect">
                                  <p:stCondLst>
                                    <p:cond delay="0"/>
                                  </p:stCondLst>
                                  <p:childTnLst>
                                    <p:animEffect transition="out" filter="circle(out)">
                                      <p:cBhvr>
                                        <p:cTn id="11" dur="2000"/>
                                        <p:tgtEl>
                                          <p:spTgt spid="1035"/>
                                        </p:tgtEl>
                                      </p:cBhvr>
                                    </p:animEffect>
                                    <p:set>
                                      <p:cBhvr>
                                        <p:cTn id="12" dur="1" fill="hold">
                                          <p:stCondLst>
                                            <p:cond delay="1999"/>
                                          </p:stCondLst>
                                        </p:cTn>
                                        <p:tgtEl>
                                          <p:spTgt spid="103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nodeType="clickEffect">
                                  <p:stCondLst>
                                    <p:cond delay="0"/>
                                  </p:stCondLst>
                                  <p:childTnLst>
                                    <p:animEffect transition="out" filter="randombar(horizontal)">
                                      <p:cBhvr>
                                        <p:cTn id="16" dur="500"/>
                                        <p:tgtEl>
                                          <p:spTgt spid="1026"/>
                                        </p:tgtEl>
                                      </p:cBhvr>
                                    </p:animEffect>
                                    <p:set>
                                      <p:cBhvr>
                                        <p:cTn id="17" dur="1" fill="hold">
                                          <p:stCondLst>
                                            <p:cond delay="499"/>
                                          </p:stCondLst>
                                        </p:cTn>
                                        <p:tgtEl>
                                          <p:spTgt spid="102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1" fill="hold" nodeType="clickEffect">
                                  <p:stCondLst>
                                    <p:cond delay="0"/>
                                  </p:stCondLst>
                                  <p:childTnLst>
                                    <p:animEffect transition="out" filter="wheel(1)">
                                      <p:cBhvr>
                                        <p:cTn id="21" dur="2000"/>
                                        <p:tgtEl>
                                          <p:spTgt spid="1028"/>
                                        </p:tgtEl>
                                      </p:cBhvr>
                                    </p:animEffect>
                                    <p:set>
                                      <p:cBhvr>
                                        <p:cTn id="22" dur="1" fill="hold">
                                          <p:stCondLst>
                                            <p:cond delay="1999"/>
                                          </p:stCondLst>
                                        </p:cTn>
                                        <p:tgtEl>
                                          <p:spTgt spid="10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52400" y="242887"/>
            <a:ext cx="8229600" cy="1143000"/>
          </a:xfrm>
        </p:spPr>
        <p:txBody>
          <a:bodyPr/>
          <a:lstStyle/>
          <a:p>
            <a:pPr algn="l"/>
            <a:r>
              <a:rPr lang="fr-CA" dirty="0" smtClean="0">
                <a:solidFill>
                  <a:srgbClr val="00B050"/>
                </a:solidFill>
                <a:latin typeface="Baveuse" panose="02000700000000000000" pitchFamily="2" charset="0"/>
              </a:rPr>
              <a:t>ARMAN</a:t>
            </a:r>
            <a:endParaRPr lang="fr-CA" dirty="0">
              <a:solidFill>
                <a:srgbClr val="00B050"/>
              </a:solidFill>
              <a:latin typeface="Baveuse" panose="02000700000000000000" pitchFamily="2" charset="0"/>
            </a:endParaRPr>
          </a:p>
        </p:txBody>
      </p:sp>
      <p:sp>
        <p:nvSpPr>
          <p:cNvPr id="4" name="Rectangle 3"/>
          <p:cNvSpPr/>
          <p:nvPr/>
        </p:nvSpPr>
        <p:spPr>
          <a:xfrm>
            <a:off x="4067944" y="1772816"/>
            <a:ext cx="4896544" cy="4708981"/>
          </a:xfrm>
          <a:prstGeom prst="rect">
            <a:avLst/>
          </a:prstGeom>
        </p:spPr>
        <p:txBody>
          <a:bodyPr wrap="square">
            <a:spAutoFit/>
          </a:bodyPr>
          <a:lstStyle/>
          <a:p>
            <a:pPr algn="just"/>
            <a:r>
              <a:rPr lang="fr-FR" sz="2000" dirty="0">
                <a:solidFill>
                  <a:srgbClr val="00B050"/>
                </a:solidFill>
              </a:rPr>
              <a:t>Arman, né Armand Fernandez le 17 novembre 1928 à Nice et mort à New York le 22 octobre 2005, est un artiste franco-américain, peintre, sculpteur et plasticien, renommé pour ses « </a:t>
            </a:r>
            <a:r>
              <a:rPr lang="fr-FR" sz="2000" dirty="0">
                <a:solidFill>
                  <a:srgbClr val="00B050"/>
                </a:solidFill>
                <a:hlinkClick r:id="rId3"/>
              </a:rPr>
              <a:t>accumulations</a:t>
            </a:r>
            <a:r>
              <a:rPr lang="fr-FR" sz="2000" dirty="0">
                <a:solidFill>
                  <a:srgbClr val="00B050"/>
                </a:solidFill>
              </a:rPr>
              <a:t> ». Il fut l’un des premiers à employer directement, comme matière picturale, les objets manufacturés, qui représentaient pour lui les prolongements multiples et infinis de la main de l'homme qui subissent un cycle continu de production, consommation, destruction</a:t>
            </a:r>
            <a:r>
              <a:rPr lang="fr-FR" sz="2000" dirty="0" smtClean="0">
                <a:solidFill>
                  <a:srgbClr val="00B050"/>
                </a:solidFill>
              </a:rPr>
              <a:t>.</a:t>
            </a:r>
          </a:p>
          <a:p>
            <a:pPr algn="just"/>
            <a:endParaRPr lang="fr-FR" sz="2000" dirty="0">
              <a:solidFill>
                <a:srgbClr val="00B050"/>
              </a:solidFill>
              <a:effectLst/>
            </a:endParaRPr>
          </a:p>
          <a:p>
            <a:pPr algn="just"/>
            <a:r>
              <a:rPr lang="fr-FR" sz="2000" dirty="0">
                <a:solidFill>
                  <a:srgbClr val="00B050"/>
                </a:solidFill>
              </a:rPr>
              <a:t>Après sa mort à New York, une partie de ses cendres fut ramenée à Paris en 2008 pour être enterrée au cimetière du Père-Lachaise</a:t>
            </a:r>
            <a:endParaRPr lang="fr-FR" sz="2000" dirty="0">
              <a:solidFill>
                <a:srgbClr val="00B050"/>
              </a:solidFill>
              <a:effectLst/>
            </a:endParaRPr>
          </a:p>
        </p:txBody>
      </p:sp>
      <p:sp>
        <p:nvSpPr>
          <p:cNvPr id="8" name="Rectangle 7"/>
          <p:cNvSpPr/>
          <p:nvPr/>
        </p:nvSpPr>
        <p:spPr>
          <a:xfrm>
            <a:off x="323529" y="1628799"/>
            <a:ext cx="3384376" cy="4680521"/>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nvSpPr>
        <p:spPr>
          <a:xfrm>
            <a:off x="6372200" y="190630"/>
            <a:ext cx="2232248" cy="1438169"/>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AutoShape 4" descr="Résultats de recherche d'images pour « france »"/>
          <p:cNvSpPr>
            <a:spLocks noChangeAspect="1" noChangeArrowheads="1"/>
          </p:cNvSpPr>
          <p:nvPr/>
        </p:nvSpPr>
        <p:spPr bwMode="auto">
          <a:xfrm>
            <a:off x="0" y="-136525"/>
            <a:ext cx="2162175" cy="14382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 name="AutoShape 6" descr="Résultats de recherche d'images pour « france »"/>
          <p:cNvSpPr>
            <a:spLocks noChangeAspect="1" noChangeArrowheads="1"/>
          </p:cNvSpPr>
          <p:nvPr/>
        </p:nvSpPr>
        <p:spPr bwMode="auto">
          <a:xfrm>
            <a:off x="152400" y="15875"/>
            <a:ext cx="2162175" cy="14382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2" name="AutoShape 4" descr="Résultats de recherche d'images pour « france »"/>
          <p:cNvSpPr>
            <a:spLocks noChangeAspect="1" noChangeArrowheads="1"/>
          </p:cNvSpPr>
          <p:nvPr/>
        </p:nvSpPr>
        <p:spPr bwMode="auto">
          <a:xfrm>
            <a:off x="304800" y="168275"/>
            <a:ext cx="2162175" cy="14382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3" name="AutoShape 6" descr="Résultats de recherche d'images pour « france »"/>
          <p:cNvSpPr>
            <a:spLocks noChangeAspect="1" noChangeArrowheads="1"/>
          </p:cNvSpPr>
          <p:nvPr/>
        </p:nvSpPr>
        <p:spPr bwMode="auto">
          <a:xfrm>
            <a:off x="457200" y="320675"/>
            <a:ext cx="2162175" cy="14382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4" name="AutoShape 8" descr="Résultats de recherche d'images pour « france »"/>
          <p:cNvSpPr>
            <a:spLocks noChangeAspect="1" noChangeArrowheads="1"/>
          </p:cNvSpPr>
          <p:nvPr/>
        </p:nvSpPr>
        <p:spPr bwMode="auto">
          <a:xfrm>
            <a:off x="609600" y="473075"/>
            <a:ext cx="2162175" cy="14382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20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0212" y="242887"/>
            <a:ext cx="2016224" cy="1341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www.armanstudio.com/img/portraits/arman-portrait-03_big.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406" y="1772816"/>
            <a:ext cx="3194949" cy="4401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8193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4" name="Titre 1"/>
          <p:cNvSpPr>
            <a:spLocks noGrp="1"/>
          </p:cNvSpPr>
          <p:nvPr>
            <p:ph type="title"/>
          </p:nvPr>
        </p:nvSpPr>
        <p:spPr>
          <a:xfrm>
            <a:off x="323528" y="2636912"/>
            <a:ext cx="8229600" cy="3096344"/>
          </a:xfrm>
        </p:spPr>
        <p:txBody>
          <a:bodyPr>
            <a:normAutofit fontScale="90000"/>
          </a:bodyPr>
          <a:lstStyle/>
          <a:p>
            <a:r>
              <a:rPr lang="fr-CA" dirty="0" smtClean="0">
                <a:solidFill>
                  <a:srgbClr val="00B050"/>
                </a:solidFill>
                <a:latin typeface="Baveuse" panose="02000700000000000000" pitchFamily="2" charset="0"/>
              </a:rPr>
              <a:t>Voici quelques-unes de ses œuvres sur lesquelles nous nous pencherons à des fins d’appréciation !</a:t>
            </a:r>
            <a:br>
              <a:rPr lang="fr-CA" dirty="0" smtClean="0">
                <a:solidFill>
                  <a:srgbClr val="00B050"/>
                </a:solidFill>
                <a:latin typeface="Baveuse" panose="02000700000000000000" pitchFamily="2" charset="0"/>
              </a:rPr>
            </a:br>
            <a:r>
              <a:rPr lang="fr-CA" dirty="0">
                <a:solidFill>
                  <a:srgbClr val="00B050"/>
                </a:solidFill>
                <a:latin typeface="Baveuse" panose="02000700000000000000" pitchFamily="2" charset="0"/>
              </a:rPr>
              <a:t/>
            </a:r>
            <a:br>
              <a:rPr lang="fr-CA" dirty="0">
                <a:solidFill>
                  <a:srgbClr val="00B050"/>
                </a:solidFill>
                <a:latin typeface="Baveuse" panose="02000700000000000000" pitchFamily="2" charset="0"/>
              </a:rPr>
            </a:br>
            <a:r>
              <a:rPr lang="fr-CA" dirty="0" smtClean="0">
                <a:solidFill>
                  <a:srgbClr val="00B050"/>
                </a:solidFill>
                <a:latin typeface="Baveuse" panose="02000700000000000000" pitchFamily="2" charset="0"/>
              </a:rPr>
              <a:t>Vous êtes prêts ? </a:t>
            </a:r>
            <a:br>
              <a:rPr lang="fr-CA" dirty="0" smtClean="0">
                <a:solidFill>
                  <a:srgbClr val="00B050"/>
                </a:solidFill>
                <a:latin typeface="Baveuse" panose="02000700000000000000" pitchFamily="2" charset="0"/>
              </a:rPr>
            </a:br>
            <a:r>
              <a:rPr lang="fr-CA" dirty="0" smtClean="0">
                <a:solidFill>
                  <a:srgbClr val="00B050"/>
                </a:solidFill>
                <a:latin typeface="Baveuse" panose="02000700000000000000" pitchFamily="2" charset="0"/>
              </a:rPr>
              <a:t/>
            </a:r>
            <a:br>
              <a:rPr lang="fr-CA" dirty="0" smtClean="0">
                <a:solidFill>
                  <a:srgbClr val="00B050"/>
                </a:solidFill>
                <a:latin typeface="Baveuse" panose="02000700000000000000" pitchFamily="2" charset="0"/>
              </a:rPr>
            </a:br>
            <a:r>
              <a:rPr lang="fr-CA" dirty="0">
                <a:solidFill>
                  <a:schemeClr val="accent6">
                    <a:lumMod val="50000"/>
                  </a:schemeClr>
                </a:solidFill>
                <a:latin typeface="Baveuse" panose="02000700000000000000" pitchFamily="2" charset="0"/>
              </a:rPr>
              <a:t/>
            </a:r>
            <a:br>
              <a:rPr lang="fr-CA" dirty="0">
                <a:solidFill>
                  <a:schemeClr val="accent6">
                    <a:lumMod val="50000"/>
                  </a:schemeClr>
                </a:solidFill>
                <a:latin typeface="Baveuse" panose="02000700000000000000" pitchFamily="2" charset="0"/>
              </a:rPr>
            </a:br>
            <a:endParaRPr lang="fr-CA" dirty="0">
              <a:solidFill>
                <a:schemeClr val="accent6">
                  <a:lumMod val="50000"/>
                </a:schemeClr>
              </a:solidFill>
              <a:latin typeface="Baveuse" panose="02000700000000000000" pitchFamily="2" charset="0"/>
            </a:endParaRPr>
          </a:p>
        </p:txBody>
      </p:sp>
    </p:spTree>
    <p:extLst>
      <p:ext uri="{BB962C8B-B14F-4D97-AF65-F5344CB8AC3E}">
        <p14:creationId xmlns:p14="http://schemas.microsoft.com/office/powerpoint/2010/main" val="41949908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5292080" y="435809"/>
            <a:ext cx="3600400" cy="6408712"/>
          </a:xfrm>
          <a:prstGeom prst="rect">
            <a:avLst/>
          </a:prstGeom>
          <a:noFill/>
          <a:ln>
            <a:noFill/>
          </a:ln>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Artiste :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CA"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ARMAN</a:t>
            </a:r>
          </a:p>
          <a:p>
            <a:pPr marL="0" marR="0" lvl="0" indent="0" algn="ctr" defTabSz="914400" rtl="0" eaLnBrk="1" fontAlgn="base" latinLnBrk="0" hangingPunct="1">
              <a:lnSpc>
                <a:spcPct val="100000"/>
              </a:lnSpc>
              <a:spcBef>
                <a:spcPct val="0"/>
              </a:spcBef>
              <a:spcAft>
                <a:spcPts val="1000"/>
              </a:spcAft>
              <a:buClrTx/>
              <a:buSzTx/>
              <a:buFontTx/>
              <a:buNone/>
              <a:tabLst/>
            </a:pPr>
            <a:endParaRPr lang="fr-FR" altLang="fr-FR" sz="2400" b="1" dirty="0">
              <a:solidFill>
                <a:srgbClr val="00B050"/>
              </a:solidFill>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Année :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1990</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chemeClr val="tx1"/>
              </a:solidFill>
              <a:effectLst/>
              <a:latin typeface="Baveuse" panose="02000700000000000000" pitchFamily="2" charset="0"/>
              <a:cs typeface="Arial" pitchFamily="34" charset="0"/>
            </a:endParaRPr>
          </a:p>
          <a:p>
            <a:pPr algn="ct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Titre : </a:t>
            </a:r>
          </a:p>
          <a:p>
            <a:pPr algn="ctr"/>
            <a:r>
              <a:rPr lang="fr-CA" altLang="fr-FR" sz="2400" b="1" dirty="0" smtClean="0">
                <a:solidFill>
                  <a:srgbClr val="00B050"/>
                </a:solidFill>
                <a:latin typeface="Baveuse" panose="02000700000000000000" pitchFamily="2" charset="0"/>
              </a:rPr>
              <a:t>AVALANCHE</a:t>
            </a:r>
            <a:endParaRPr lang="fr-CA" sz="2400" dirty="0">
              <a:solidFill>
                <a:srgbClr val="00B050"/>
              </a:solidFill>
              <a:latin typeface="Baveuse" panose="02000700000000000000" pitchFamily="2" charset="0"/>
            </a:endParaRPr>
          </a:p>
        </p:txBody>
      </p:sp>
      <p:sp>
        <p:nvSpPr>
          <p:cNvPr id="2" name="Rectangle 1"/>
          <p:cNvSpPr/>
          <p:nvPr/>
        </p:nvSpPr>
        <p:spPr>
          <a:xfrm>
            <a:off x="251520" y="435809"/>
            <a:ext cx="4464496" cy="5889624"/>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00FF00"/>
              </a:solidFill>
            </a:endParaRPr>
          </a:p>
        </p:txBody>
      </p:sp>
      <p:pic>
        <p:nvPicPr>
          <p:cNvPr id="1026" name="Picture 2" descr="Avalanch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31" y="564793"/>
            <a:ext cx="4266474"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8418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7" name="Rectangle 6"/>
          <p:cNvSpPr/>
          <p:nvPr/>
        </p:nvSpPr>
        <p:spPr>
          <a:xfrm>
            <a:off x="5364087" y="205846"/>
            <a:ext cx="3513781" cy="6465688"/>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00FF00"/>
              </a:solidFill>
            </a:endParaRPr>
          </a:p>
        </p:txBody>
      </p:sp>
      <p:sp>
        <p:nvSpPr>
          <p:cNvPr id="5" name="Text Box 3"/>
          <p:cNvSpPr txBox="1">
            <a:spLocks noChangeArrowheads="1"/>
          </p:cNvSpPr>
          <p:nvPr/>
        </p:nvSpPr>
        <p:spPr bwMode="auto">
          <a:xfrm>
            <a:off x="107504" y="234334"/>
            <a:ext cx="3600400" cy="6408712"/>
          </a:xfrm>
          <a:prstGeom prst="rect">
            <a:avLst/>
          </a:prstGeom>
          <a:noFill/>
          <a:ln>
            <a:noFill/>
          </a:ln>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Artiste : </a:t>
            </a:r>
          </a:p>
          <a:p>
            <a:pPr marL="0" marR="0" lvl="0" indent="0" algn="ctr" defTabSz="914400" rtl="0" eaLnBrk="1" fontAlgn="base" latinLnBrk="0" hangingPunct="1">
              <a:lnSpc>
                <a:spcPct val="100000"/>
              </a:lnSpc>
              <a:spcBef>
                <a:spcPct val="0"/>
              </a:spcBef>
              <a:spcAft>
                <a:spcPts val="1000"/>
              </a:spcAft>
              <a:buClrTx/>
              <a:buSzTx/>
              <a:buFontTx/>
              <a:buNone/>
              <a:tabLst/>
            </a:pPr>
            <a:r>
              <a:rPr lang="fr-CA" altLang="fr-FR" sz="2400" b="1" dirty="0" smtClean="0">
                <a:solidFill>
                  <a:srgbClr val="00B050"/>
                </a:solidFill>
                <a:latin typeface="Baveuse" panose="02000700000000000000" pitchFamily="2" charset="0"/>
                <a:cs typeface="Arial" pitchFamily="34" charset="0"/>
              </a:rPr>
              <a:t>ARMAN</a:t>
            </a:r>
          </a:p>
          <a:p>
            <a:pPr marL="0" marR="0" lvl="0" indent="0" algn="ctr" defTabSz="914400" rtl="0" eaLnBrk="1" fontAlgn="base" latinLnBrk="0" hangingPunct="1">
              <a:lnSpc>
                <a:spcPct val="100000"/>
              </a:lnSpc>
              <a:spcBef>
                <a:spcPct val="0"/>
              </a:spcBef>
              <a:spcAft>
                <a:spcPts val="1000"/>
              </a:spcAft>
              <a:buClrTx/>
              <a:buSzTx/>
              <a:buFontTx/>
              <a:buNone/>
              <a:tabLst/>
            </a:pPr>
            <a:endParaRPr lang="fr-FR" altLang="fr-FR" sz="2400" b="1" dirty="0">
              <a:solidFill>
                <a:srgbClr val="00B050"/>
              </a:solidFill>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Année :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1986</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chemeClr val="tx1"/>
              </a:solidFill>
              <a:effectLst/>
              <a:latin typeface="Baveuse" panose="02000700000000000000" pitchFamily="2" charset="0"/>
              <a:cs typeface="Arial" pitchFamily="34" charset="0"/>
            </a:endParaRPr>
          </a:p>
          <a:p>
            <a:pPr algn="ct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Titre : </a:t>
            </a:r>
          </a:p>
          <a:p>
            <a:pPr algn="ctr"/>
            <a:r>
              <a:rPr lang="fr-CA" altLang="fr-FR" sz="2400" b="1" dirty="0" smtClean="0">
                <a:solidFill>
                  <a:srgbClr val="00B050"/>
                </a:solidFill>
                <a:latin typeface="Baveuse" panose="02000700000000000000" pitchFamily="2" charset="0"/>
              </a:rPr>
              <a:t>Music power n˚2</a:t>
            </a:r>
            <a:endParaRPr lang="fr-CA" sz="2400" dirty="0">
              <a:solidFill>
                <a:srgbClr val="00B050"/>
              </a:solidFill>
              <a:latin typeface="Baveuse" panose="02000700000000000000" pitchFamily="2" charset="0"/>
            </a:endParaRPr>
          </a:p>
        </p:txBody>
      </p:sp>
      <p:pic>
        <p:nvPicPr>
          <p:cNvPr id="2050" name="Picture 2" descr="arman sculpte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18818"/>
            <a:ext cx="3240360" cy="6207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4219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5292080" y="435809"/>
            <a:ext cx="3600400" cy="6408712"/>
          </a:xfrm>
          <a:prstGeom prst="rect">
            <a:avLst/>
          </a:prstGeom>
          <a:noFill/>
          <a:ln>
            <a:noFill/>
          </a:ln>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Artiste :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CA"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ARMAN</a:t>
            </a:r>
          </a:p>
          <a:p>
            <a:pPr marL="0" marR="0" lvl="0" indent="0" algn="ctr" defTabSz="914400" rtl="0" eaLnBrk="1" fontAlgn="base" latinLnBrk="0" hangingPunct="1">
              <a:lnSpc>
                <a:spcPct val="100000"/>
              </a:lnSpc>
              <a:spcBef>
                <a:spcPct val="0"/>
              </a:spcBef>
              <a:spcAft>
                <a:spcPts val="1000"/>
              </a:spcAft>
              <a:buClrTx/>
              <a:buSzTx/>
              <a:buFontTx/>
              <a:buNone/>
              <a:tabLst/>
            </a:pPr>
            <a:endParaRPr lang="fr-FR" altLang="fr-FR" sz="2400" b="1" dirty="0">
              <a:solidFill>
                <a:srgbClr val="00B050"/>
              </a:solidFill>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Année :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1970</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chemeClr val="tx1"/>
              </a:solidFill>
              <a:effectLst/>
              <a:latin typeface="Baveuse" panose="02000700000000000000" pitchFamily="2" charset="0"/>
              <a:cs typeface="Arial" pitchFamily="34" charset="0"/>
            </a:endParaRPr>
          </a:p>
          <a:p>
            <a:pPr algn="ct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Titre : </a:t>
            </a:r>
          </a:p>
          <a:p>
            <a:pPr algn="ctr"/>
            <a:r>
              <a:rPr lang="fr-CA" altLang="fr-FR" sz="2400" b="1" dirty="0" smtClean="0">
                <a:solidFill>
                  <a:srgbClr val="00B050"/>
                </a:solidFill>
                <a:latin typeface="Baveuse" panose="02000700000000000000" pitchFamily="2" charset="0"/>
              </a:rPr>
              <a:t>Vénus aux dollars billets de 1$</a:t>
            </a:r>
            <a:endParaRPr lang="fr-CA" sz="2400" dirty="0">
              <a:solidFill>
                <a:srgbClr val="00B050"/>
              </a:solidFill>
              <a:latin typeface="Baveuse" panose="02000700000000000000" pitchFamily="2" charset="0"/>
            </a:endParaRPr>
          </a:p>
        </p:txBody>
      </p:sp>
      <p:sp>
        <p:nvSpPr>
          <p:cNvPr id="2" name="Rectangle 1"/>
          <p:cNvSpPr/>
          <p:nvPr/>
        </p:nvSpPr>
        <p:spPr>
          <a:xfrm>
            <a:off x="251520" y="131664"/>
            <a:ext cx="4464496" cy="6609704"/>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00FF00"/>
              </a:solidFill>
            </a:endParaRPr>
          </a:p>
        </p:txBody>
      </p:sp>
      <p:pic>
        <p:nvPicPr>
          <p:cNvPr id="3074" name="Picture 2" descr="http://expo.monnaiedeparis.fr/sites/default/files/Arman_VenusDollars_.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743" y="221258"/>
            <a:ext cx="4270051" cy="6376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7867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8" name="ZoneTexte 7"/>
          <p:cNvSpPr txBox="1"/>
          <p:nvPr/>
        </p:nvSpPr>
        <p:spPr>
          <a:xfrm>
            <a:off x="107505" y="3621559"/>
            <a:ext cx="3042147" cy="461665"/>
          </a:xfrm>
          <a:prstGeom prst="rect">
            <a:avLst/>
          </a:prstGeom>
          <a:noFill/>
        </p:spPr>
        <p:txBody>
          <a:bodyPr wrap="square" rtlCol="0">
            <a:spAutoFit/>
          </a:bodyPr>
          <a:lstStyle/>
          <a:p>
            <a:r>
              <a:rPr lang="fr-CA" sz="2400" dirty="0" smtClean="0">
                <a:solidFill>
                  <a:srgbClr val="00B050"/>
                </a:solidFill>
                <a:latin typeface="Baveuse" panose="02000700000000000000" pitchFamily="2" charset="0"/>
              </a:rPr>
              <a:t>avalanche</a:t>
            </a:r>
            <a:endParaRPr lang="fr-CA" sz="2400" dirty="0">
              <a:solidFill>
                <a:srgbClr val="00B050"/>
              </a:solidFill>
              <a:latin typeface="Baveuse" panose="02000700000000000000" pitchFamily="2" charset="0"/>
            </a:endParaRPr>
          </a:p>
        </p:txBody>
      </p:sp>
      <p:sp>
        <p:nvSpPr>
          <p:cNvPr id="10" name="ZoneTexte 9"/>
          <p:cNvSpPr txBox="1"/>
          <p:nvPr/>
        </p:nvSpPr>
        <p:spPr>
          <a:xfrm>
            <a:off x="6394754" y="3481030"/>
            <a:ext cx="2736304" cy="461665"/>
          </a:xfrm>
          <a:prstGeom prst="rect">
            <a:avLst/>
          </a:prstGeom>
          <a:noFill/>
        </p:spPr>
        <p:txBody>
          <a:bodyPr wrap="square" rtlCol="0">
            <a:spAutoFit/>
          </a:bodyPr>
          <a:lstStyle/>
          <a:p>
            <a:pPr algn="r"/>
            <a:r>
              <a:rPr lang="fr-CA" sz="2400" dirty="0" smtClean="0">
                <a:solidFill>
                  <a:srgbClr val="00B050"/>
                </a:solidFill>
                <a:latin typeface="Baveuse" panose="02000700000000000000" pitchFamily="2" charset="0"/>
              </a:rPr>
              <a:t>Vénus</a:t>
            </a:r>
            <a:endParaRPr lang="fr-CA" sz="2400" dirty="0">
              <a:solidFill>
                <a:srgbClr val="00B050"/>
              </a:solidFill>
              <a:latin typeface="Baveuse" panose="02000700000000000000" pitchFamily="2" charset="0"/>
            </a:endParaRPr>
          </a:p>
        </p:txBody>
      </p:sp>
      <p:sp>
        <p:nvSpPr>
          <p:cNvPr id="12" name="Rectangle 11"/>
          <p:cNvSpPr/>
          <p:nvPr/>
        </p:nvSpPr>
        <p:spPr>
          <a:xfrm>
            <a:off x="107505" y="102391"/>
            <a:ext cx="2520279" cy="3378639"/>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Titre 1"/>
          <p:cNvSpPr txBox="1">
            <a:spLocks/>
          </p:cNvSpPr>
          <p:nvPr/>
        </p:nvSpPr>
        <p:spPr>
          <a:xfrm>
            <a:off x="437957" y="4575118"/>
            <a:ext cx="2106042" cy="183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000" b="1" dirty="0" smtClean="0">
                <a:solidFill>
                  <a:srgbClr val="00B050"/>
                </a:solidFill>
                <a:latin typeface="Cambria" panose="02040503050406030204" pitchFamily="18" charset="0"/>
              </a:rPr>
              <a:t>Laquelle préfères-tu ? Explique brièvement pourquoi.</a:t>
            </a:r>
            <a:endParaRPr lang="fr-CA" sz="2000" dirty="0">
              <a:solidFill>
                <a:srgbClr val="00B050"/>
              </a:solidFill>
              <a:latin typeface="Cambria" panose="02040503050406030204" pitchFamily="18" charset="0"/>
            </a:endParaRPr>
          </a:p>
        </p:txBody>
      </p:sp>
      <p:sp>
        <p:nvSpPr>
          <p:cNvPr id="2" name="Rectangle 1"/>
          <p:cNvSpPr/>
          <p:nvPr/>
        </p:nvSpPr>
        <p:spPr>
          <a:xfrm>
            <a:off x="3759617" y="102390"/>
            <a:ext cx="1799343" cy="2862322"/>
          </a:xfrm>
          <a:prstGeom prst="rect">
            <a:avLst/>
          </a:prstGeom>
        </p:spPr>
        <p:txBody>
          <a:bodyPr wrap="square">
            <a:spAutoFit/>
          </a:bodyPr>
          <a:lstStyle/>
          <a:p>
            <a:pPr algn="ctr"/>
            <a:r>
              <a:rPr lang="fr-FR" sz="2000" b="1" dirty="0">
                <a:solidFill>
                  <a:srgbClr val="00B050"/>
                </a:solidFill>
                <a:latin typeface="Cambria" panose="02040503050406030204" pitchFamily="18" charset="0"/>
              </a:rPr>
              <a:t>Comment décrirais-tu les œuvres de </a:t>
            </a:r>
            <a:r>
              <a:rPr lang="fr-FR" sz="2000" b="1" dirty="0" smtClean="0">
                <a:solidFill>
                  <a:srgbClr val="00B050"/>
                </a:solidFill>
                <a:latin typeface="Cambria" panose="02040503050406030204" pitchFamily="18" charset="0"/>
              </a:rPr>
              <a:t>Arman  </a:t>
            </a:r>
            <a:r>
              <a:rPr lang="fr-FR" sz="2000" b="1" dirty="0">
                <a:solidFill>
                  <a:srgbClr val="00B050"/>
                </a:solidFill>
                <a:latin typeface="Cambria" panose="02040503050406030204" pitchFamily="18" charset="0"/>
              </a:rPr>
              <a:t>à quelqu’un qui n’en a jamais entendu parler ? </a:t>
            </a:r>
            <a:endParaRPr lang="fr-CA" sz="2000" dirty="0">
              <a:solidFill>
                <a:srgbClr val="00B050"/>
              </a:solidFill>
              <a:latin typeface="Cambria" panose="02040503050406030204" pitchFamily="18" charset="0"/>
            </a:endParaRPr>
          </a:p>
        </p:txBody>
      </p:sp>
      <p:sp>
        <p:nvSpPr>
          <p:cNvPr id="16" name="Titre 1"/>
          <p:cNvSpPr txBox="1">
            <a:spLocks/>
          </p:cNvSpPr>
          <p:nvPr/>
        </p:nvSpPr>
        <p:spPr>
          <a:xfrm>
            <a:off x="5815675" y="4445568"/>
            <a:ext cx="3328325" cy="19442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a:solidFill>
                  <a:srgbClr val="00B050"/>
                </a:solidFill>
                <a:latin typeface="Cambria" panose="02040503050406030204" pitchFamily="18" charset="0"/>
              </a:rPr>
              <a:t>D</a:t>
            </a:r>
            <a:r>
              <a:rPr lang="fr-FR" sz="2000" b="1" dirty="0" smtClean="0">
                <a:solidFill>
                  <a:srgbClr val="00B050"/>
                </a:solidFill>
                <a:latin typeface="Cambria" panose="02040503050406030204" pitchFamily="18" charset="0"/>
              </a:rPr>
              <a:t>irais-tu </a:t>
            </a:r>
            <a:r>
              <a:rPr lang="fr-FR" sz="2000" b="1" dirty="0">
                <a:solidFill>
                  <a:srgbClr val="00B050"/>
                </a:solidFill>
                <a:latin typeface="Cambria" panose="02040503050406030204" pitchFamily="18" charset="0"/>
              </a:rPr>
              <a:t>que </a:t>
            </a:r>
            <a:r>
              <a:rPr lang="fr-FR" sz="2000" b="1" dirty="0" smtClean="0">
                <a:solidFill>
                  <a:srgbClr val="00B050"/>
                </a:solidFill>
                <a:latin typeface="Cambria" panose="02040503050406030204" pitchFamily="18" charset="0"/>
              </a:rPr>
              <a:t>tu aimes</a:t>
            </a:r>
            <a:r>
              <a:rPr lang="fr-FR" sz="2000" b="1" dirty="0">
                <a:solidFill>
                  <a:srgbClr val="00B050"/>
                </a:solidFill>
                <a:latin typeface="Cambria" panose="02040503050406030204" pitchFamily="18" charset="0"/>
              </a:rPr>
              <a:t>, que tu détestes ou que tu es indifférent aux œuvres de </a:t>
            </a:r>
            <a:endParaRPr lang="fr-FR" sz="2000" b="1" dirty="0" smtClean="0">
              <a:solidFill>
                <a:srgbClr val="00B050"/>
              </a:solidFill>
              <a:latin typeface="Cambria" panose="02040503050406030204" pitchFamily="18" charset="0"/>
            </a:endParaRPr>
          </a:p>
          <a:p>
            <a:r>
              <a:rPr lang="fr-FR" sz="2000" b="1" dirty="0" smtClean="0">
                <a:solidFill>
                  <a:srgbClr val="00B050"/>
                </a:solidFill>
                <a:latin typeface="Cambria" panose="02040503050406030204" pitchFamily="18" charset="0"/>
              </a:rPr>
              <a:t>Arman</a:t>
            </a:r>
            <a:r>
              <a:rPr lang="fr-FR" sz="2000" b="1" dirty="0">
                <a:solidFill>
                  <a:srgbClr val="00B050"/>
                </a:solidFill>
                <a:latin typeface="Cambria" panose="02040503050406030204" pitchFamily="18" charset="0"/>
              </a:rPr>
              <a:t> ? </a:t>
            </a:r>
            <a:endParaRPr lang="fr-FR" sz="2000" b="1" dirty="0" smtClean="0">
              <a:solidFill>
                <a:srgbClr val="00B050"/>
              </a:solidFill>
              <a:latin typeface="Cambria" panose="02040503050406030204" pitchFamily="18" charset="0"/>
            </a:endParaRPr>
          </a:p>
          <a:p>
            <a:r>
              <a:rPr lang="fr-FR" sz="2000" b="1" dirty="0" smtClean="0">
                <a:solidFill>
                  <a:srgbClr val="00B050"/>
                </a:solidFill>
                <a:latin typeface="Cambria" panose="02040503050406030204" pitchFamily="18" charset="0"/>
              </a:rPr>
              <a:t>Pourquoi ?</a:t>
            </a:r>
            <a:endParaRPr lang="fr-CA" sz="3200" dirty="0">
              <a:solidFill>
                <a:srgbClr val="00B050"/>
              </a:solidFill>
              <a:latin typeface="Baveuse" panose="02000700000000000000" pitchFamily="2" charset="0"/>
            </a:endParaRPr>
          </a:p>
        </p:txBody>
      </p:sp>
      <p:sp>
        <p:nvSpPr>
          <p:cNvPr id="23" name="ZoneTexte 22"/>
          <p:cNvSpPr txBox="1"/>
          <p:nvPr/>
        </p:nvSpPr>
        <p:spPr>
          <a:xfrm>
            <a:off x="1934834" y="6396335"/>
            <a:ext cx="3402124" cy="461665"/>
          </a:xfrm>
          <a:prstGeom prst="rect">
            <a:avLst/>
          </a:prstGeom>
          <a:noFill/>
        </p:spPr>
        <p:txBody>
          <a:bodyPr wrap="square" rtlCol="0">
            <a:spAutoFit/>
          </a:bodyPr>
          <a:lstStyle/>
          <a:p>
            <a:pPr algn="r"/>
            <a:r>
              <a:rPr lang="fr-CA" sz="2400" dirty="0" smtClean="0">
                <a:solidFill>
                  <a:srgbClr val="00B050"/>
                </a:solidFill>
                <a:latin typeface="Baveuse" panose="02000700000000000000" pitchFamily="2" charset="0"/>
              </a:rPr>
              <a:t>music</a:t>
            </a:r>
            <a:endParaRPr lang="fr-CA" sz="2400" dirty="0">
              <a:solidFill>
                <a:srgbClr val="00B050"/>
              </a:solidFill>
              <a:latin typeface="Baveuse" panose="02000700000000000000" pitchFamily="2" charset="0"/>
            </a:endParaRPr>
          </a:p>
        </p:txBody>
      </p:sp>
      <p:sp>
        <p:nvSpPr>
          <p:cNvPr id="22" name="Rectangle 21"/>
          <p:cNvSpPr/>
          <p:nvPr/>
        </p:nvSpPr>
        <p:spPr>
          <a:xfrm>
            <a:off x="6732240" y="102390"/>
            <a:ext cx="2332866" cy="3326609"/>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5" name="Rectangle 24"/>
          <p:cNvSpPr/>
          <p:nvPr/>
        </p:nvSpPr>
        <p:spPr>
          <a:xfrm>
            <a:off x="3635896" y="2964713"/>
            <a:ext cx="1939270" cy="3431622"/>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1" name="Picture 2" descr="Avalanch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464" y="216020"/>
            <a:ext cx="2363535" cy="315138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arman sculpte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9617" y="3068960"/>
            <a:ext cx="1699882" cy="325647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expo.monnaiedeparis.fr/sites/default/files/Arman_VenusDollars_.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21230" y="179353"/>
            <a:ext cx="2135026" cy="3188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6412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circle(in)">
                                      <p:cBhvr>
                                        <p:cTn id="16"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5" name="Titre 1"/>
          <p:cNvSpPr txBox="1">
            <a:spLocks/>
          </p:cNvSpPr>
          <p:nvPr/>
        </p:nvSpPr>
        <p:spPr>
          <a:xfrm>
            <a:off x="160662" y="-315416"/>
            <a:ext cx="8856984"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b="1" dirty="0" smtClean="0">
                <a:solidFill>
                  <a:srgbClr val="00B050"/>
                </a:solidFill>
                <a:latin typeface="Baveuse" panose="02000700000000000000" pitchFamily="2" charset="0"/>
              </a:rPr>
              <a:t>EXERCICE DE BASE</a:t>
            </a:r>
            <a:endParaRPr lang="fr-CA" dirty="0">
              <a:solidFill>
                <a:srgbClr val="00B050"/>
              </a:solidFill>
              <a:latin typeface="Baveuse" panose="02000700000000000000" pitchFamily="2" charset="0"/>
            </a:endParaRPr>
          </a:p>
        </p:txBody>
      </p:sp>
      <p:sp>
        <p:nvSpPr>
          <p:cNvPr id="6" name="Titre 1"/>
          <p:cNvSpPr txBox="1">
            <a:spLocks/>
          </p:cNvSpPr>
          <p:nvPr/>
        </p:nvSpPr>
        <p:spPr>
          <a:xfrm>
            <a:off x="164474" y="1052736"/>
            <a:ext cx="8856984" cy="56166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3000" dirty="0" smtClean="0">
                <a:solidFill>
                  <a:srgbClr val="00B050"/>
                </a:solidFill>
                <a:latin typeface="Baveuse" panose="02000700000000000000" pitchFamily="2" charset="0"/>
              </a:rPr>
              <a:t>Réalise à présent l’Exercice de base que ton enseignant t’expliquera.</a:t>
            </a:r>
          </a:p>
          <a:p>
            <a:endParaRPr lang="fr-CA" sz="3000" dirty="0">
              <a:solidFill>
                <a:srgbClr val="00B050"/>
              </a:solidFill>
              <a:latin typeface="Baveuse" panose="02000700000000000000" pitchFamily="2" charset="0"/>
            </a:endParaRPr>
          </a:p>
          <a:p>
            <a:r>
              <a:rPr lang="fr-CA" sz="3000" dirty="0" smtClean="0">
                <a:solidFill>
                  <a:srgbClr val="FF0000"/>
                </a:solidFill>
                <a:latin typeface="Baveuse" panose="02000700000000000000" pitchFamily="2" charset="0"/>
              </a:rPr>
              <a:t>Un exercice de base, c’est simple et assez court à réaliser. Alors ne t’y attarde pas trop longtemps mais consacres-y de la minutie et de la rigueur !</a:t>
            </a:r>
            <a:endParaRPr lang="fr-CA" sz="3000" dirty="0">
              <a:solidFill>
                <a:srgbClr val="FF0000"/>
              </a:solidFill>
              <a:latin typeface="Baveuse" panose="02000700000000000000" pitchFamily="2" charset="0"/>
            </a:endParaRPr>
          </a:p>
        </p:txBody>
      </p:sp>
    </p:spTree>
    <p:extLst>
      <p:ext uri="{BB962C8B-B14F-4D97-AF65-F5344CB8AC3E}">
        <p14:creationId xmlns:p14="http://schemas.microsoft.com/office/powerpoint/2010/main" val="13126009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323528" y="188640"/>
            <a:ext cx="8640960" cy="7109639"/>
          </a:xfrm>
          <a:prstGeom prst="rect">
            <a:avLst/>
          </a:prstGeom>
        </p:spPr>
        <p:txBody>
          <a:bodyPr wrap="square">
            <a:spAutoFit/>
          </a:bodyPr>
          <a:lstStyle/>
          <a:p>
            <a:pPr algn="ctr"/>
            <a:r>
              <a:rPr lang="fr-FR" sz="3200" b="1" dirty="0">
                <a:solidFill>
                  <a:srgbClr val="00B050"/>
                </a:solidFill>
                <a:latin typeface="Blue Highway" panose="02010603020202020303" pitchFamily="2" charset="0"/>
              </a:rPr>
              <a:t>Pour </a:t>
            </a:r>
            <a:r>
              <a:rPr lang="fr-FR" sz="3200" b="1" dirty="0" smtClean="0">
                <a:solidFill>
                  <a:srgbClr val="00B050"/>
                </a:solidFill>
                <a:latin typeface="Blue Highway" panose="02010603020202020303" pitchFamily="2" charset="0"/>
              </a:rPr>
              <a:t>ton </a:t>
            </a:r>
            <a:r>
              <a:rPr lang="fr-FR" sz="3200" b="1" dirty="0">
                <a:solidFill>
                  <a:srgbClr val="00B050"/>
                </a:solidFill>
                <a:latin typeface="Blue Highway" panose="02010603020202020303" pitchFamily="2" charset="0"/>
              </a:rPr>
              <a:t>œuvre </a:t>
            </a:r>
            <a:r>
              <a:rPr lang="fr-FR" sz="3200" b="1" dirty="0" smtClean="0">
                <a:solidFill>
                  <a:srgbClr val="00B050"/>
                </a:solidFill>
                <a:latin typeface="Blue Highway" panose="02010603020202020303" pitchFamily="2" charset="0"/>
              </a:rPr>
              <a:t>à </a:t>
            </a:r>
            <a:r>
              <a:rPr lang="fr-FR" sz="3200" b="1" dirty="0">
                <a:solidFill>
                  <a:srgbClr val="00B050"/>
                </a:solidFill>
                <a:latin typeface="Blue Highway" panose="02010603020202020303" pitchFamily="2" charset="0"/>
              </a:rPr>
              <a:t>la manière de </a:t>
            </a:r>
            <a:r>
              <a:rPr lang="fr-FR" sz="4400" b="1" dirty="0" smtClean="0">
                <a:solidFill>
                  <a:srgbClr val="00B050"/>
                </a:solidFill>
                <a:latin typeface="Blue Highway" panose="02010603020202020303" pitchFamily="2" charset="0"/>
              </a:rPr>
              <a:t/>
            </a:r>
            <a:br>
              <a:rPr lang="fr-FR" sz="4400" b="1" dirty="0" smtClean="0">
                <a:solidFill>
                  <a:srgbClr val="00B050"/>
                </a:solidFill>
                <a:latin typeface="Blue Highway" panose="02010603020202020303" pitchFamily="2" charset="0"/>
              </a:rPr>
            </a:br>
            <a:r>
              <a:rPr lang="fr-FR" sz="4400" b="1" dirty="0" smtClean="0">
                <a:solidFill>
                  <a:srgbClr val="00B050"/>
                </a:solidFill>
                <a:latin typeface="Baveuse" panose="02000700000000000000" pitchFamily="2" charset="0"/>
              </a:rPr>
              <a:t>ARMAN</a:t>
            </a:r>
            <a:r>
              <a:rPr lang="fr-FR" sz="4400" b="1" dirty="0" smtClean="0">
                <a:solidFill>
                  <a:srgbClr val="00B050"/>
                </a:solidFill>
                <a:latin typeface="Blue Highway" panose="02010603020202020303" pitchFamily="2" charset="0"/>
              </a:rPr>
              <a:t>: </a:t>
            </a:r>
            <a:endParaRPr lang="fr-FR" sz="1600" b="1" dirty="0" smtClean="0">
              <a:solidFill>
                <a:srgbClr val="00B050"/>
              </a:solidFill>
              <a:latin typeface="Blue Highway" panose="02010603020202020303" pitchFamily="2" charset="0"/>
            </a:endParaRPr>
          </a:p>
          <a:p>
            <a:pPr algn="ctr"/>
            <a:endParaRPr lang="fr-FR" sz="1600" b="1" dirty="0" smtClean="0">
              <a:solidFill>
                <a:srgbClr val="00B050"/>
              </a:solidFill>
              <a:latin typeface="Blue Highway" panose="02010603020202020303" pitchFamily="2" charset="0"/>
            </a:endParaRPr>
          </a:p>
          <a:p>
            <a:pPr marL="514350" lvl="0" indent="-514350">
              <a:buAutoNum type="arabicPeriod"/>
            </a:pPr>
            <a:r>
              <a:rPr lang="fr-FR" sz="2600" b="1" dirty="0" smtClean="0">
                <a:solidFill>
                  <a:srgbClr val="00B050"/>
                </a:solidFill>
              </a:rPr>
              <a:t>Ton équipe recevra 5 grosses boules de styromousse, 2 moyennes et 4 petites. Elles représentent votre première accumulation d’un objet du quotidien. Vous devrez les décorer et trouver une façon de les assembler à l’aide d’autres objets.</a:t>
            </a:r>
          </a:p>
          <a:p>
            <a:pPr marL="514350" lvl="0" indent="-514350">
              <a:buAutoNum type="arabicPeriod"/>
            </a:pPr>
            <a:endParaRPr lang="fr-FR" sz="2600" b="1" dirty="0" smtClean="0">
              <a:solidFill>
                <a:srgbClr val="00B050"/>
              </a:solidFill>
            </a:endParaRPr>
          </a:p>
          <a:p>
            <a:pPr marL="514350" lvl="0" indent="-514350">
              <a:buAutoNum type="arabicPeriod"/>
            </a:pPr>
            <a:r>
              <a:rPr lang="fr-FR" sz="2600" b="1" dirty="0" smtClean="0">
                <a:solidFill>
                  <a:srgbClr val="00B050"/>
                </a:solidFill>
              </a:rPr>
              <a:t>Les objets mis à votre disposition doivent se retrouver de manière répétitive et multipliée dans votre œuvre. Vous devez en choisir minimum 3 et maximum 5 et chaque objet doit s’y retrouver au moins à 4 reprises. </a:t>
            </a:r>
          </a:p>
          <a:p>
            <a:pPr marL="514350" lvl="0" indent="-514350">
              <a:buAutoNum type="arabicPeriod"/>
            </a:pPr>
            <a:endParaRPr lang="fr-FR" sz="2600" b="1" dirty="0">
              <a:solidFill>
                <a:srgbClr val="00B050"/>
              </a:solidFill>
            </a:endParaRPr>
          </a:p>
          <a:p>
            <a:pPr marL="514350" lvl="0" indent="-514350">
              <a:buAutoNum type="arabicPeriod"/>
            </a:pPr>
            <a:r>
              <a:rPr lang="fr-FR" sz="2600" b="1" dirty="0" smtClean="0">
                <a:solidFill>
                  <a:srgbClr val="00B050"/>
                </a:solidFill>
              </a:rPr>
              <a:t>Sachez que votre œuvre sera suspendue. Veuillez prévoir la finition de l’œuvre en fonction de cet aspect.</a:t>
            </a:r>
          </a:p>
          <a:p>
            <a:pPr marL="514350" lvl="0" indent="-514350">
              <a:buAutoNum type="arabicPeriod"/>
            </a:pPr>
            <a:endParaRPr lang="fr-FR" sz="2600" b="1" dirty="0" smtClean="0">
              <a:solidFill>
                <a:schemeClr val="accent6">
                  <a:lumMod val="50000"/>
                </a:schemeClr>
              </a:solidFill>
            </a:endParaRPr>
          </a:p>
        </p:txBody>
      </p:sp>
    </p:spTree>
    <p:extLst>
      <p:ext uri="{BB962C8B-B14F-4D97-AF65-F5344CB8AC3E}">
        <p14:creationId xmlns:p14="http://schemas.microsoft.com/office/powerpoint/2010/main" val="992058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TotalTime>
  <Words>162</Words>
  <Application>Microsoft Office PowerPoint</Application>
  <PresentationFormat>Affichage à l'écran (4:3)</PresentationFormat>
  <Paragraphs>61</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Aujourd’hui,  Si on faisait des arts…   </vt:lpstr>
      <vt:lpstr>ARMAN</vt:lpstr>
      <vt:lpstr>Voici quelques-unes de ses œuvres sur lesquelles nous nous pencherons à des fins d’appréciation !  Vous êtes prêts ?    </vt:lpstr>
      <vt:lpstr>Présentation PowerPoint</vt:lpstr>
      <vt:lpstr>Présentation PowerPoint</vt:lpstr>
      <vt:lpstr>Présentation PowerPoint</vt:lpstr>
      <vt:lpstr>Présentation PowerPoint</vt:lpstr>
      <vt:lpstr>Présentation PowerPoint</vt:lpstr>
      <vt:lpstr>Présentation PowerPoint</vt:lpstr>
    </vt:vector>
  </TitlesOfParts>
  <Company>CSRS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Brodeur Mathieu</dc:creator>
  <cp:lastModifiedBy>Brodeur Mathieu</cp:lastModifiedBy>
  <cp:revision>101</cp:revision>
  <dcterms:created xsi:type="dcterms:W3CDTF">2015-07-31T10:36:43Z</dcterms:created>
  <dcterms:modified xsi:type="dcterms:W3CDTF">2018-02-11T12:46:27Z</dcterms:modified>
</cp:coreProperties>
</file>