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56" r:id="rId5"/>
    <p:sldId id="266" r:id="rId6"/>
    <p:sldId id="267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D4150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60" d="100"/>
          <a:sy n="60" d="100"/>
        </p:scale>
        <p:origin x="-164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793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91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128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314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00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210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553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100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649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480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357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B877F-498D-4B89-99A7-7408A9956D04}" type="datetimeFigureOut">
              <a:rPr lang="fr-CA" smtClean="0"/>
              <a:t>2018-03-29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7059-768E-4DB0-A8D2-EA90E61F08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371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fr.wikipedia.org/wiki/Thoutm%C3%B4sis_(sculpteur)" TargetMode="External"/><Relationship Id="rId7" Type="http://schemas.openxmlformats.org/officeDocument/2006/relationships/image" Target="../media/image2.jpeg"/><Relationship Id="rId12" Type="http://schemas.openxmlformats.org/officeDocument/2006/relationships/image" Target="../media/image5.jpeg"/><Relationship Id="rId2" Type="http://schemas.openxmlformats.org/officeDocument/2006/relationships/hyperlink" Target="https://fr.wikipedia.org/wiki/Marcel_Ducham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a/url?sa=i&amp;rct=j&amp;q=&amp;esrc=s&amp;source=images&amp;cd=&amp;cad=rja&amp;uact=8&amp;ved=2ahUKEwjm2YWQp57ZAhUq_4MKHQOADUIQjRx6BAgAEAY&amp;url=https://www.tripadvisor.com/LocationPhotoDirectLink-g41850-d278462-i88394654-Chesterwood_Museum-Stockbridge_Massachusetts.html&amp;psig=AOvVaw0gBAJtOUneSGpcZxFEwrdU&amp;ust=1518453736058428" TargetMode="External"/><Relationship Id="rId11" Type="http://schemas.openxmlformats.org/officeDocument/2006/relationships/hyperlink" Target="https://www.google.ca/url?sa=i&amp;rct=j&amp;q=&amp;esrc=s&amp;source=images&amp;cd=&amp;cad=rja&amp;uact=8&amp;ved=2ahUKEwjKhJjPqp7ZAhWiz4MKHXQ7AYYQjRx6BAgAEAY&amp;url=https://www.tripadvisor.com/LocationPhotoDirectLink-g32655-d8645857-i153306762-The_Broad-Los_Angeles_California.html&amp;psig=AOvVaw3hjDvbroqX37biY2iwueKh&amp;ust=1518454667986595" TargetMode="External"/><Relationship Id="rId5" Type="http://schemas.openxmlformats.org/officeDocument/2006/relationships/hyperlink" Target="https://fr.wikipedia.org/wiki/Daniel_Chester_French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fr.wikipedia.org/wiki/Jeff_Koons" TargetMode="External"/><Relationship Id="rId9" Type="http://schemas.openxmlformats.org/officeDocument/2006/relationships/hyperlink" Target="https://www.google.ca/url?sa=i&amp;rct=j&amp;q=&amp;esrc=s&amp;source=images&amp;cd=&amp;cad=rja&amp;uact=8&amp;ved=2ahUKEwigrZfdqZ7ZAhWBxIMKHUGhBjMQjRx6BAgAEAY&amp;url=https://www.artsy.net/artwork/marcel-duchamp-fountain&amp;psig=AOvVaw2c4Eogc4nt1mEpve0UVgpH&amp;ust=151845443523278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2ahUKEwii6uaorZ7ZAhUJ44MKHRHtDO8QjRx6BAgAEAY&amp;url=http://kartavoir.blogspot.com/2015/01/n134-lhomme-qui-marche-i-1960-alberto.html&amp;psig=AOvVaw3XIJgTYyvpWfAPg80dETsZ&amp;ust=151845540167468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2ahUKEwjy8_21r57ZAhUI0oMKHfZIC7UQjRx6BAgAEAY&amp;url=https://www.fondationbeyeler.ch/fr/collection/oeuvre/detail/283-grande-femme-iii/&amp;psig=AOvVaw1WATBlxOl7McbCuV8bvAau&amp;ust=151845591418786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ca/url?sa=i&amp;rct=j&amp;q=&amp;esrc=s&amp;source=images&amp;cd=&amp;cad=rja&amp;uact=8&amp;ved=2ahUKEwii6uaorZ7ZAhUJ44MKHRHtDO8QjRx6BAgAEAY&amp;url=http://kartavoir.blogspot.com/2015/01/n134-lhomme-qui-marche-i-1960-alberto.html&amp;psig=AOvVaw3XIJgTYyvpWfAPg80dETsZ&amp;ust=151845540167468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s://www.google.ca/url?sa=i&amp;rct=j&amp;q=&amp;esrc=s&amp;source=images&amp;cd=&amp;cad=rja&amp;uact=8&amp;ved=2ahUKEwjy8_21r57ZAhUI0oMKHfZIC7UQjRx6BAgAEAY&amp;url=https://www.fondationbeyeler.ch/fr/collection/oeuvre/detail/283-grande-femme-iii/&amp;psig=AOvVaw1WATBlxOl7McbCuV8bvAau&amp;ust=1518455914187861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6108762" y="4514933"/>
            <a:ext cx="2232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latin typeface="5thGrader" pitchFamily="2" charset="0"/>
                <a:hlinkClick r:id="rId2"/>
              </a:rPr>
              <a:t>Marcel Duchamp</a:t>
            </a:r>
            <a:endParaRPr lang="fr-CA" sz="2800" b="1" dirty="0">
              <a:latin typeface="5thGrader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105509" y="4639320"/>
            <a:ext cx="2232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latin typeface="5thGrader" pitchFamily="2" charset="0"/>
                <a:hlinkClick r:id="rId3"/>
              </a:rPr>
              <a:t>Thoutmôsis</a:t>
            </a:r>
            <a:endParaRPr lang="fr-CA" sz="2800" b="1" dirty="0">
              <a:latin typeface="5thGrader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56448" y="2432279"/>
            <a:ext cx="2232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latin typeface="5thGrader" pitchFamily="2" charset="0"/>
                <a:hlinkClick r:id="rId4"/>
              </a:rPr>
              <a:t>Jeff </a:t>
            </a:r>
            <a:r>
              <a:rPr lang="fr-CA" sz="2800" b="1" dirty="0" err="1" smtClean="0">
                <a:latin typeface="5thGrader" pitchFamily="2" charset="0"/>
                <a:hlinkClick r:id="rId4"/>
              </a:rPr>
              <a:t>Koons</a:t>
            </a:r>
            <a:endParaRPr lang="fr-CA" sz="2800" b="1" dirty="0">
              <a:latin typeface="5thGrader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32587" y="2206127"/>
            <a:ext cx="1919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latin typeface="5thGrader" pitchFamily="2" charset="0"/>
                <a:hlinkClick r:id="rId5"/>
              </a:rPr>
              <a:t>Daniel Chester French</a:t>
            </a:r>
            <a:endParaRPr lang="fr-CA" sz="2800" b="1" dirty="0">
              <a:latin typeface="5thGrader" pitchFamily="2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-49792" y="-171399"/>
            <a:ext cx="8229600" cy="2160240"/>
          </a:xfrm>
        </p:spPr>
        <p:txBody>
          <a:bodyPr>
            <a:normAutofit/>
          </a:bodyPr>
          <a:lstStyle/>
          <a:p>
            <a:pPr algn="l"/>
            <a:r>
              <a:rPr lang="fr-CA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Aujourd’hui, </a:t>
            </a:r>
            <a:r>
              <a:rPr lang="fr-CA" dirty="0" smtClean="0">
                <a:latin typeface="Baveuse" panose="02000700000000000000" pitchFamily="2" charset="0"/>
              </a:rPr>
              <a:t/>
            </a:r>
            <a:br>
              <a:rPr lang="fr-CA" dirty="0" smtClean="0">
                <a:latin typeface="Baveuse" panose="02000700000000000000" pitchFamily="2" charset="0"/>
              </a:rPr>
            </a:br>
            <a:r>
              <a:rPr lang="fr-CA" sz="6600" b="1" dirty="0" smtClean="0">
                <a:solidFill>
                  <a:srgbClr val="92D050"/>
                </a:solidFill>
                <a:latin typeface="Brush Script MT" panose="03060802040406070304" pitchFamily="66" charset="0"/>
              </a:rPr>
              <a:t>Si on faisait des arts…</a:t>
            </a:r>
            <a:endParaRPr lang="fr-CA" dirty="0">
              <a:solidFill>
                <a:srgbClr val="92D050"/>
              </a:solidFill>
              <a:latin typeface="Baveuse" panose="02000700000000000000" pitchFamily="2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092153" y="2864443"/>
            <a:ext cx="8229600" cy="407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r-CA" sz="5400" b="1" dirty="0" smtClean="0">
              <a:solidFill>
                <a:srgbClr val="FF0000"/>
              </a:solidFill>
              <a:latin typeface="DynastyCondensed" pitchFamily="2" charset="0"/>
            </a:endParaRPr>
          </a:p>
          <a:p>
            <a:pPr algn="r"/>
            <a:endParaRPr lang="fr-CA" sz="5400" b="1" dirty="0">
              <a:solidFill>
                <a:srgbClr val="FF0000"/>
              </a:solidFill>
              <a:latin typeface="DynastyCondensed" pitchFamily="2" charset="0"/>
            </a:endParaRPr>
          </a:p>
          <a:p>
            <a:pPr algn="r"/>
            <a:endParaRPr lang="fr-CA" sz="5400" b="1" dirty="0" smtClean="0">
              <a:solidFill>
                <a:srgbClr val="FF0000"/>
              </a:solidFill>
              <a:latin typeface="DynastyCondensed" pitchFamily="2" charset="0"/>
            </a:endParaRPr>
          </a:p>
          <a:p>
            <a:pPr algn="r"/>
            <a:endParaRPr lang="fr-CA" sz="5400" b="1" dirty="0" smtClean="0">
              <a:solidFill>
                <a:srgbClr val="FF0000"/>
              </a:solidFill>
              <a:latin typeface="DynastyCondensed" pitchFamily="2" charset="0"/>
            </a:endParaRPr>
          </a:p>
          <a:p>
            <a:pPr algn="r"/>
            <a:endParaRPr lang="fr-CA" sz="5400" b="1" dirty="0">
              <a:solidFill>
                <a:srgbClr val="FF0000"/>
              </a:solidFill>
              <a:latin typeface="DynastyCondensed" pitchFamily="2" charset="0"/>
            </a:endParaRPr>
          </a:p>
          <a:p>
            <a:pPr algn="r"/>
            <a:endParaRPr lang="fr-CA" sz="5400" b="1" dirty="0" smtClean="0">
              <a:solidFill>
                <a:srgbClr val="FF0000"/>
              </a:solidFill>
              <a:latin typeface="DynastyCondensed" pitchFamily="2" charset="0"/>
            </a:endParaRPr>
          </a:p>
          <a:p>
            <a:pPr algn="r"/>
            <a:r>
              <a:rPr lang="fr-CA" sz="5400" b="1" dirty="0" smtClean="0">
                <a:solidFill>
                  <a:srgbClr val="92D050"/>
                </a:solidFill>
                <a:latin typeface="DynastyCondensed" pitchFamily="2" charset="0"/>
              </a:rPr>
              <a:t>À LA MANIÈRE DE…</a:t>
            </a:r>
            <a:endParaRPr lang="fr-CA" sz="5400" b="1" dirty="0">
              <a:solidFill>
                <a:srgbClr val="92D050"/>
              </a:solidFill>
              <a:latin typeface="DynastyCondensed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75" y="1662716"/>
            <a:ext cx="2552209" cy="335318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6323119" y="3862023"/>
            <a:ext cx="2520623" cy="230776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 rot="21395098">
            <a:off x="2907548" y="2713234"/>
            <a:ext cx="2628172" cy="371135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5940152" y="1517432"/>
            <a:ext cx="3093622" cy="224756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26" name="Picture 2" descr="Résultats de recherche d'images pour « famous sculpture »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43" y="1777690"/>
            <a:ext cx="2328192" cy="31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Résultats de recherche d'images pour « famous sculpture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2569">
            <a:off x="2992189" y="2768754"/>
            <a:ext cx="2429610" cy="357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Résultats de recherche d'images pour « fountain by duchamp »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247" y="3935948"/>
            <a:ext cx="2220366" cy="215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Résultats de recherche d'images pour « jeff koons dog balloon »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63" y="1662229"/>
            <a:ext cx="2798122" cy="198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7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325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CA" dirty="0" smtClean="0">
                <a:solidFill>
                  <a:srgbClr val="92D050"/>
                </a:solidFill>
                <a:latin typeface="Baveuse" panose="02000700000000000000" pitchFamily="2" charset="0"/>
              </a:rPr>
              <a:t>ALBERTO </a:t>
            </a:r>
            <a:br>
              <a:rPr lang="fr-CA" dirty="0" smtClean="0">
                <a:solidFill>
                  <a:srgbClr val="92D050"/>
                </a:solidFill>
                <a:latin typeface="Baveuse" panose="02000700000000000000" pitchFamily="2" charset="0"/>
              </a:rPr>
            </a:br>
            <a:r>
              <a:rPr lang="fr-CA" dirty="0" smtClean="0">
                <a:solidFill>
                  <a:srgbClr val="92D050"/>
                </a:solidFill>
                <a:latin typeface="Baveuse" panose="02000700000000000000" pitchFamily="2" charset="0"/>
              </a:rPr>
              <a:t>GIACOMETTI</a:t>
            </a:r>
            <a:endParaRPr lang="fr-CA" dirty="0">
              <a:solidFill>
                <a:srgbClr val="92D050"/>
              </a:solidFill>
              <a:latin typeface="Baveuse" panose="020007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7904" y="1772816"/>
            <a:ext cx="525658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>
                <a:solidFill>
                  <a:srgbClr val="92D050"/>
                </a:solidFill>
              </a:rPr>
              <a:t>Alberto Giacometti est un sculpteur et un peintre suisse, né à </a:t>
            </a:r>
            <a:r>
              <a:rPr lang="fr-FR" sz="2400" b="1" dirty="0" err="1" smtClean="0">
                <a:solidFill>
                  <a:srgbClr val="92D050"/>
                </a:solidFill>
              </a:rPr>
              <a:t>Borgonovo</a:t>
            </a:r>
            <a:r>
              <a:rPr lang="fr-FR" sz="2400" b="1" dirty="0" smtClean="0">
                <a:solidFill>
                  <a:srgbClr val="92D050"/>
                </a:solidFill>
              </a:rPr>
              <a:t> le </a:t>
            </a:r>
            <a:r>
              <a:rPr lang="fr-FR" sz="2400" b="1" dirty="0">
                <a:solidFill>
                  <a:srgbClr val="92D050"/>
                </a:solidFill>
              </a:rPr>
              <a:t>10 octobre </a:t>
            </a:r>
            <a:r>
              <a:rPr lang="fr-FR" sz="2400" b="1" dirty="0" smtClean="0">
                <a:solidFill>
                  <a:srgbClr val="92D050"/>
                </a:solidFill>
              </a:rPr>
              <a:t>1901 </a:t>
            </a:r>
            <a:r>
              <a:rPr lang="fr-FR" sz="2400" b="1" dirty="0">
                <a:solidFill>
                  <a:srgbClr val="92D050"/>
                </a:solidFill>
              </a:rPr>
              <a:t>et mort à Coire, le 11 janvier 1966</a:t>
            </a:r>
            <a:r>
              <a:rPr lang="fr-FR" sz="2400" b="1" dirty="0" smtClean="0">
                <a:solidFill>
                  <a:srgbClr val="92D050"/>
                </a:solidFill>
              </a:rPr>
              <a:t>.</a:t>
            </a:r>
          </a:p>
          <a:p>
            <a:pPr algn="just"/>
            <a:endParaRPr lang="fr-FR" sz="1000" b="1" dirty="0">
              <a:solidFill>
                <a:srgbClr val="92D050"/>
              </a:solidFill>
            </a:endParaRPr>
          </a:p>
          <a:p>
            <a:pPr algn="just"/>
            <a:r>
              <a:rPr lang="fr-FR" sz="2400" b="1" dirty="0" smtClean="0">
                <a:solidFill>
                  <a:srgbClr val="92D050"/>
                </a:solidFill>
              </a:rPr>
              <a:t>Jeune, il </a:t>
            </a:r>
            <a:r>
              <a:rPr lang="fr-FR" sz="2400" b="1" dirty="0">
                <a:solidFill>
                  <a:srgbClr val="92D050"/>
                </a:solidFill>
              </a:rPr>
              <a:t>fréquente l'atelier d’Antoine Bourdelle, à l’Académie de la Grande </a:t>
            </a:r>
            <a:r>
              <a:rPr lang="fr-FR" sz="2400" b="1" dirty="0" smtClean="0">
                <a:solidFill>
                  <a:srgbClr val="92D050"/>
                </a:solidFill>
              </a:rPr>
              <a:t>Chaumière.  </a:t>
            </a:r>
            <a:r>
              <a:rPr lang="fr-FR" sz="2400" b="1" dirty="0">
                <a:solidFill>
                  <a:srgbClr val="92D050"/>
                </a:solidFill>
              </a:rPr>
              <a:t>Il découvre le cubisme, l’art africain et la statuaire grecque et s'en inspire dans ses premières </a:t>
            </a:r>
            <a:r>
              <a:rPr lang="fr-FR" sz="2400" b="1" dirty="0" smtClean="0">
                <a:solidFill>
                  <a:srgbClr val="92D050"/>
                </a:solidFill>
              </a:rPr>
              <a:t>œuvres. </a:t>
            </a:r>
            <a:r>
              <a:rPr lang="fr-FR" sz="2400" b="1" dirty="0">
                <a:solidFill>
                  <a:srgbClr val="92D050"/>
                </a:solidFill>
              </a:rPr>
              <a:t>Ses sculptures sont en plâtre, ensuite parfois peintes ou coulées en bronze, technique qu'il pratiquera jusqu'à la fin de sa vie</a:t>
            </a:r>
            <a:endParaRPr lang="fr-FR" sz="2400" b="1" dirty="0" smtClean="0">
              <a:solidFill>
                <a:srgbClr val="92D050"/>
              </a:solidFill>
            </a:endParaRPr>
          </a:p>
          <a:p>
            <a:pPr algn="just"/>
            <a:endParaRPr lang="fr-FR" sz="2000" b="1" dirty="0">
              <a:solidFill>
                <a:srgbClr val="92D050"/>
              </a:solidFill>
            </a:endParaRPr>
          </a:p>
          <a:p>
            <a:pPr algn="just"/>
            <a:endParaRPr lang="fr-CA" sz="2000" b="1" dirty="0">
              <a:solidFill>
                <a:srgbClr val="92D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9" y="1628799"/>
            <a:ext cx="3240359" cy="5040561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6732239" y="190630"/>
            <a:ext cx="2140280" cy="1439429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AutoShape 4" descr="Résultats de recherche d'images pour « france »"/>
          <p:cNvSpPr>
            <a:spLocks noChangeAspect="1" noChangeArrowheads="1"/>
          </p:cNvSpPr>
          <p:nvPr/>
        </p:nvSpPr>
        <p:spPr bwMode="auto">
          <a:xfrm>
            <a:off x="0" y="-136525"/>
            <a:ext cx="21621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6" descr="Résultats de recherche d'images pour « france »"/>
          <p:cNvSpPr>
            <a:spLocks noChangeAspect="1" noChangeArrowheads="1"/>
          </p:cNvSpPr>
          <p:nvPr/>
        </p:nvSpPr>
        <p:spPr bwMode="auto">
          <a:xfrm>
            <a:off x="152400" y="15875"/>
            <a:ext cx="21621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AutoShape 2" descr="Résultats de recherche d'images pour « suisse flag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203207"/>
            <a:ext cx="2140279" cy="142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43" y="1772815"/>
            <a:ext cx="2940529" cy="474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81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3096344"/>
          </a:xfrm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rgbClr val="92D050"/>
                </a:solidFill>
                <a:latin typeface="Baveuse" panose="02000700000000000000" pitchFamily="2" charset="0"/>
              </a:rPr>
              <a:t>Voici quelques-unes de ses œuvres sur lesquelles nous nous pencherons à des fins d’appréciation !</a:t>
            </a:r>
            <a:br>
              <a:rPr lang="fr-CA" dirty="0" smtClean="0">
                <a:solidFill>
                  <a:srgbClr val="92D050"/>
                </a:solidFill>
                <a:latin typeface="Baveuse" panose="02000700000000000000" pitchFamily="2" charset="0"/>
              </a:rPr>
            </a:br>
            <a:r>
              <a:rPr lang="fr-CA" dirty="0">
                <a:solidFill>
                  <a:srgbClr val="92D050"/>
                </a:solidFill>
                <a:latin typeface="Baveuse" panose="02000700000000000000" pitchFamily="2" charset="0"/>
              </a:rPr>
              <a:t/>
            </a:r>
            <a:br>
              <a:rPr lang="fr-CA" dirty="0">
                <a:solidFill>
                  <a:srgbClr val="92D050"/>
                </a:solidFill>
                <a:latin typeface="Baveuse" panose="02000700000000000000" pitchFamily="2" charset="0"/>
              </a:rPr>
            </a:br>
            <a:r>
              <a:rPr lang="fr-CA" dirty="0" smtClean="0">
                <a:solidFill>
                  <a:srgbClr val="92D050"/>
                </a:solidFill>
                <a:latin typeface="Baveuse" panose="02000700000000000000" pitchFamily="2" charset="0"/>
              </a:rPr>
              <a:t>Vous êtes prêts ? </a:t>
            </a:r>
            <a:r>
              <a:rPr lang="fr-CA" dirty="0" smtClean="0">
                <a:solidFill>
                  <a:srgbClr val="D41506"/>
                </a:solidFill>
                <a:latin typeface="Baveuse" panose="02000700000000000000" pitchFamily="2" charset="0"/>
              </a:rPr>
              <a:t/>
            </a:r>
            <a:br>
              <a:rPr lang="fr-CA" dirty="0" smtClean="0">
                <a:solidFill>
                  <a:srgbClr val="D41506"/>
                </a:solidFill>
                <a:latin typeface="Baveuse" panose="02000700000000000000" pitchFamily="2" charset="0"/>
              </a:rPr>
            </a:br>
            <a:r>
              <a:rPr lang="fr-CA" dirty="0" smtClean="0">
                <a:solidFill>
                  <a:srgbClr val="D41506"/>
                </a:solidFill>
                <a:latin typeface="Baveuse" panose="02000700000000000000" pitchFamily="2" charset="0"/>
              </a:rPr>
              <a:t/>
            </a:r>
            <a:br>
              <a:rPr lang="fr-CA" dirty="0" smtClean="0">
                <a:solidFill>
                  <a:srgbClr val="D41506"/>
                </a:solidFill>
                <a:latin typeface="Baveuse" panose="02000700000000000000" pitchFamily="2" charset="0"/>
              </a:rPr>
            </a:br>
            <a:r>
              <a:rPr lang="fr-CA" dirty="0">
                <a:solidFill>
                  <a:srgbClr val="FFFF00"/>
                </a:solidFill>
                <a:latin typeface="Baveuse" panose="02000700000000000000" pitchFamily="2" charset="0"/>
              </a:rPr>
              <a:t/>
            </a:r>
            <a:br>
              <a:rPr lang="fr-CA" dirty="0">
                <a:solidFill>
                  <a:srgbClr val="FFFF00"/>
                </a:solidFill>
                <a:latin typeface="Baveuse" panose="02000700000000000000" pitchFamily="2" charset="0"/>
              </a:rPr>
            </a:br>
            <a:endParaRPr lang="fr-CA" dirty="0">
              <a:solidFill>
                <a:srgbClr val="FFFF00"/>
              </a:solidFill>
              <a:latin typeface="Baveuse" panose="02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9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6290" y="4509120"/>
            <a:ext cx="8762156" cy="24928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altLang="fr-FR" sz="2400" b="1" i="0" u="none" strike="noStrike" cap="none" normalizeH="0" baseline="0" dirty="0" smtClean="0">
              <a:ln>
                <a:noFill/>
              </a:ln>
              <a:solidFill>
                <a:srgbClr val="D41506"/>
              </a:solidFill>
              <a:effectLst/>
              <a:latin typeface="Baveuse" panose="02000700000000000000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Artiste : </a:t>
            </a:r>
            <a:r>
              <a:rPr kumimoji="0" lang="fr-CA" alt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ALBERTO GIACOMETTI</a:t>
            </a:r>
            <a:endParaRPr lang="fr-FR" altLang="fr-FR" sz="2400" b="1" dirty="0">
              <a:solidFill>
                <a:srgbClr val="92D050"/>
              </a:solidFill>
              <a:latin typeface="Baveuse" panose="02000700000000000000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Année : 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1960</a:t>
            </a:r>
          </a:p>
          <a:p>
            <a:pPr algn="ctr"/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Titre : </a:t>
            </a:r>
            <a:r>
              <a:rPr lang="fr-CA" sz="2400" b="1" dirty="0" smtClean="0">
                <a:solidFill>
                  <a:srgbClr val="92D050"/>
                </a:solidFill>
                <a:latin typeface="Baveuse" panose="02000700000000000000" pitchFamily="2" charset="0"/>
              </a:rPr>
              <a:t>L’HOMME QUI MARCHE I</a:t>
            </a:r>
            <a:endParaRPr lang="fr-CA" sz="2400" dirty="0">
              <a:solidFill>
                <a:srgbClr val="92D050"/>
              </a:solidFill>
              <a:latin typeface="Baveuse" panose="020007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800" y="70561"/>
            <a:ext cx="3816424" cy="4798599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00FF00"/>
              </a:solidFill>
            </a:endParaRPr>
          </a:p>
        </p:txBody>
      </p:sp>
      <p:pic>
        <p:nvPicPr>
          <p:cNvPr id="3074" name="Picture 2" descr="Résultats de recherche d'images pour « l'homme qui marche »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12" y="172851"/>
            <a:ext cx="3600400" cy="45940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5984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6290" y="4509120"/>
            <a:ext cx="8762156" cy="23488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altLang="fr-FR" sz="2400" b="1" i="0" u="none" strike="noStrike" cap="none" normalizeH="0" baseline="0" dirty="0" smtClean="0">
              <a:ln>
                <a:noFill/>
              </a:ln>
              <a:solidFill>
                <a:srgbClr val="D41506"/>
              </a:solidFill>
              <a:effectLst/>
              <a:latin typeface="Baveuse" panose="02000700000000000000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Artiste : </a:t>
            </a:r>
            <a:r>
              <a:rPr kumimoji="0" lang="fr-CA" alt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ALBERTO GIACOMETTI</a:t>
            </a:r>
            <a:endParaRPr lang="fr-FR" altLang="fr-FR" sz="2400" b="1" dirty="0">
              <a:solidFill>
                <a:srgbClr val="92D050"/>
              </a:solidFill>
              <a:latin typeface="Baveuse" panose="02000700000000000000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Année : 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1950</a:t>
            </a:r>
          </a:p>
          <a:p>
            <a:pPr algn="ctr"/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Titre : </a:t>
            </a:r>
            <a:r>
              <a:rPr lang="fr-CA" sz="2400" b="1" dirty="0" smtClean="0">
                <a:solidFill>
                  <a:srgbClr val="92D050"/>
                </a:solidFill>
                <a:latin typeface="Baveuse" panose="02000700000000000000" pitchFamily="2" charset="0"/>
              </a:rPr>
              <a:t>L’HOMME qui chavire</a:t>
            </a:r>
            <a:endParaRPr lang="fr-CA" sz="2400" dirty="0">
              <a:solidFill>
                <a:srgbClr val="92D050"/>
              </a:solidFill>
              <a:latin typeface="Baveuse" panose="020007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5816" y="70561"/>
            <a:ext cx="3456384" cy="4798599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00FF00"/>
              </a:solidFill>
            </a:endParaRPr>
          </a:p>
        </p:txBody>
      </p:sp>
      <p:pic>
        <p:nvPicPr>
          <p:cNvPr id="5122" name="Picture 2" descr="Homme qui chavi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188" y="100588"/>
            <a:ext cx="3240360" cy="467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1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6290" y="4509120"/>
            <a:ext cx="8762156" cy="24928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altLang="fr-FR" sz="2400" b="1" i="0" u="none" strike="noStrike" cap="none" normalizeH="0" baseline="0" dirty="0" smtClean="0">
              <a:ln>
                <a:noFill/>
              </a:ln>
              <a:solidFill>
                <a:srgbClr val="D41506"/>
              </a:solidFill>
              <a:effectLst/>
              <a:latin typeface="Baveuse" panose="02000700000000000000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Artiste : </a:t>
            </a:r>
            <a:r>
              <a:rPr kumimoji="0" lang="fr-CA" alt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ALBERTO GIACOMETTI</a:t>
            </a:r>
            <a:endParaRPr lang="fr-FR" altLang="fr-FR" sz="2400" b="1" dirty="0">
              <a:solidFill>
                <a:srgbClr val="92D050"/>
              </a:solidFill>
              <a:latin typeface="Baveuse" panose="02000700000000000000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Année : 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1960</a:t>
            </a:r>
          </a:p>
          <a:p>
            <a:pPr algn="ctr"/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aveuse" panose="02000700000000000000" pitchFamily="2" charset="0"/>
                <a:cs typeface="Arial" pitchFamily="34" charset="0"/>
              </a:rPr>
              <a:t>Titre : </a:t>
            </a:r>
            <a:r>
              <a:rPr lang="fr-CA" sz="2400" b="1" dirty="0" smtClean="0">
                <a:solidFill>
                  <a:srgbClr val="92D050"/>
                </a:solidFill>
                <a:latin typeface="Baveuse" panose="02000700000000000000" pitchFamily="2" charset="0"/>
              </a:rPr>
              <a:t>GRANDE FEMME</a:t>
            </a:r>
            <a:endParaRPr lang="fr-CA" sz="2400" dirty="0">
              <a:solidFill>
                <a:srgbClr val="92D050"/>
              </a:solidFill>
              <a:latin typeface="Baveuse" panose="020007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70561"/>
            <a:ext cx="3168352" cy="4798599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00FF00"/>
              </a:solidFill>
            </a:endParaRPr>
          </a:p>
        </p:txBody>
      </p:sp>
      <p:pic>
        <p:nvPicPr>
          <p:cNvPr id="4100" name="Picture 4" descr="Résultats de recherche d'images pour « grande femme giacometti »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204" y="155605"/>
            <a:ext cx="2952328" cy="460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32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7686" y="312571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92D050"/>
                </a:solidFill>
                <a:latin typeface="Baveuse" panose="02000700000000000000" pitchFamily="2" charset="0"/>
              </a:rPr>
              <a:t>MARCHE</a:t>
            </a:r>
            <a:endParaRPr lang="fr-CA" sz="2800" dirty="0">
              <a:solidFill>
                <a:srgbClr val="92D050"/>
              </a:solidFill>
              <a:latin typeface="Baveuse" panose="020007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858000" y="3427827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600" dirty="0" smtClean="0">
                <a:solidFill>
                  <a:srgbClr val="92D050"/>
                </a:solidFill>
                <a:latin typeface="Baveuse" panose="02000700000000000000" pitchFamily="2" charset="0"/>
              </a:rPr>
              <a:t>DEBOUT</a:t>
            </a:r>
            <a:endParaRPr lang="fr-CA" sz="2600" dirty="0">
              <a:solidFill>
                <a:srgbClr val="92D050"/>
              </a:solidFill>
              <a:latin typeface="Baveuse" panose="020007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536" y="102391"/>
            <a:ext cx="2376264" cy="2942676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6012160" y="102392"/>
            <a:ext cx="2079185" cy="3182592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2898006" y="3611940"/>
            <a:ext cx="2322066" cy="3168352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7686" y="4797152"/>
            <a:ext cx="2514448" cy="1215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000" b="1" dirty="0">
                <a:latin typeface="Cambria" panose="02040503050406030204" pitchFamily="18" charset="0"/>
              </a:rPr>
              <a:t>Ta mère t’offre </a:t>
            </a:r>
            <a:r>
              <a:rPr lang="fr-CA" sz="2000" b="1" dirty="0" smtClean="0">
                <a:latin typeface="Cambria" panose="02040503050406030204" pitchFamily="18" charset="0"/>
              </a:rPr>
              <a:t>une sculpture de Giacometti pour </a:t>
            </a:r>
            <a:r>
              <a:rPr lang="fr-CA" sz="2000" b="1" dirty="0">
                <a:latin typeface="Cambria" panose="02040503050406030204" pitchFamily="18" charset="0"/>
              </a:rPr>
              <a:t>ta fête. </a:t>
            </a:r>
            <a:r>
              <a:rPr lang="fr-CA" sz="2000" b="1" dirty="0" smtClean="0">
                <a:latin typeface="Cambria" panose="02040503050406030204" pitchFamily="18" charset="0"/>
              </a:rPr>
              <a:t>Laquelle </a:t>
            </a:r>
            <a:r>
              <a:rPr lang="fr-CA" sz="2000" b="1" dirty="0">
                <a:latin typeface="Cambria" panose="02040503050406030204" pitchFamily="18" charset="0"/>
              </a:rPr>
              <a:t>choisirais-tu et pourquoi ?</a:t>
            </a:r>
            <a:endParaRPr lang="fr-CA" sz="2000" dirty="0">
              <a:latin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3" y="102392"/>
            <a:ext cx="2016223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Cambria" panose="02040503050406030204" pitchFamily="18" charset="0"/>
              </a:rPr>
              <a:t>Une aveugle a entendu parler </a:t>
            </a:r>
            <a:r>
              <a:rPr lang="fr-FR" sz="2000" b="1" dirty="0" smtClean="0">
                <a:latin typeface="Cambria" panose="02040503050406030204" pitchFamily="18" charset="0"/>
              </a:rPr>
              <a:t>de Alberto Giacometti mais </a:t>
            </a:r>
            <a:r>
              <a:rPr lang="fr-FR" sz="2000" b="1" dirty="0">
                <a:latin typeface="Cambria" panose="02040503050406030204" pitchFamily="18" charset="0"/>
              </a:rPr>
              <a:t>n’a évidemment jamais pu voir ses œuvres. Comment </a:t>
            </a:r>
            <a:r>
              <a:rPr lang="fr-FR" sz="2000" b="1" dirty="0" smtClean="0">
                <a:latin typeface="Cambria" panose="02040503050406030204" pitchFamily="18" charset="0"/>
              </a:rPr>
              <a:t>les </a:t>
            </a:r>
            <a:r>
              <a:rPr lang="fr-FR" sz="1900" b="1" dirty="0" smtClean="0">
                <a:latin typeface="Cambria" panose="02040503050406030204" pitchFamily="18" charset="0"/>
              </a:rPr>
              <a:t>lui décrirais-tu ?</a:t>
            </a:r>
            <a:endParaRPr lang="fr-CA" sz="1900" dirty="0">
              <a:latin typeface="Cambria" panose="02040503050406030204" pitchFamily="18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804248" y="3789039"/>
            <a:ext cx="2339752" cy="274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>
                <a:latin typeface="Cambria" panose="02040503050406030204" pitchFamily="18" charset="0"/>
              </a:rPr>
              <a:t>Une manifestation a lieu pour brûler les œuvres de </a:t>
            </a:r>
            <a:r>
              <a:rPr lang="fr-FR" sz="1800" b="1" dirty="0" smtClean="0">
                <a:latin typeface="Cambria" panose="02040503050406030204" pitchFamily="18" charset="0"/>
              </a:rPr>
              <a:t>Giacometti. Des </a:t>
            </a:r>
            <a:r>
              <a:rPr lang="fr-FR" sz="1800" b="1" dirty="0">
                <a:latin typeface="Cambria" panose="02040503050406030204" pitchFamily="18" charset="0"/>
              </a:rPr>
              <a:t>gens s’opposent à cette façon de manifester. Quel clan choisis-tu et pourquoi ?</a:t>
            </a:r>
            <a:endParaRPr lang="fr-CA" sz="1800" dirty="0">
              <a:latin typeface="Baveuse" panose="02000700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364088" y="6365557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600" dirty="0" smtClean="0">
                <a:solidFill>
                  <a:srgbClr val="92D050"/>
                </a:solidFill>
                <a:latin typeface="Baveuse" panose="02000700000000000000" pitchFamily="2" charset="0"/>
              </a:rPr>
              <a:t>CHAVIRE</a:t>
            </a:r>
            <a:endParaRPr lang="fr-CA" sz="2600" dirty="0">
              <a:solidFill>
                <a:srgbClr val="92D050"/>
              </a:solidFill>
              <a:latin typeface="Baveuse" panose="02000700000000000000" pitchFamily="2" charset="0"/>
            </a:endParaRPr>
          </a:p>
        </p:txBody>
      </p:sp>
      <p:pic>
        <p:nvPicPr>
          <p:cNvPr id="20" name="Picture 2" descr="Résultats de recherche d'images pour « l'homme qui march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34" y="198057"/>
            <a:ext cx="2156269" cy="27513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21" name="Picture 2" descr="Homme qui chavi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176" y="3724086"/>
            <a:ext cx="2049880" cy="295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Résultats de recherche d'images pour « grande femme giacometti 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600" y="198057"/>
            <a:ext cx="1904497" cy="297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64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28331" y="0"/>
            <a:ext cx="88569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dirty="0" smtClean="0">
                <a:solidFill>
                  <a:srgbClr val="92D050"/>
                </a:solidFill>
                <a:latin typeface="Baveuse" panose="02000700000000000000" pitchFamily="2" charset="0"/>
              </a:rPr>
              <a:t>EXERCICE DE BASE</a:t>
            </a:r>
            <a:endParaRPr lang="fr-CA" dirty="0">
              <a:solidFill>
                <a:srgbClr val="92D050"/>
              </a:solidFill>
              <a:latin typeface="Baveuse" panose="02000700000000000000" pitchFamily="2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64474" y="1052736"/>
            <a:ext cx="885698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rgbClr val="92D050"/>
                </a:solidFill>
                <a:latin typeface="Baveuse" panose="02000700000000000000" pitchFamily="2" charset="0"/>
              </a:rPr>
              <a:t>Réalise à présent l’Exercice de base que ton enseignant t’expliquera. </a:t>
            </a:r>
          </a:p>
          <a:p>
            <a:pPr algn="l"/>
            <a:endParaRPr lang="fr-CA" sz="3200" dirty="0">
              <a:solidFill>
                <a:srgbClr val="D41506"/>
              </a:solidFill>
              <a:latin typeface="Baveuse" panose="02000700000000000000" pitchFamily="2" charset="0"/>
            </a:endParaRPr>
          </a:p>
          <a:p>
            <a:r>
              <a:rPr lang="fr-CA" sz="3200" dirty="0" smtClean="0">
                <a:solidFill>
                  <a:srgbClr val="002060"/>
                </a:solidFill>
                <a:latin typeface="Baveuse" panose="02000700000000000000" pitchFamily="2" charset="0"/>
              </a:rPr>
              <a:t>Un exercice de base, c’est simple et assez court à réaliser. Alors ne t’y attarde pas trop longtemps mais consacres-y de la minutie et de la rigueur !</a:t>
            </a:r>
            <a:endParaRPr lang="fr-CA" sz="3200" dirty="0">
              <a:solidFill>
                <a:srgbClr val="002060"/>
              </a:solidFill>
              <a:latin typeface="Baveuse" panose="02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0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92D050"/>
                </a:solidFill>
                <a:latin typeface="Blue Highway" panose="02010603020202020303" pitchFamily="2" charset="0"/>
              </a:rPr>
              <a:t>Pour </a:t>
            </a:r>
            <a:r>
              <a:rPr lang="fr-FR" sz="3200" b="1" dirty="0" smtClean="0">
                <a:solidFill>
                  <a:srgbClr val="92D050"/>
                </a:solidFill>
                <a:latin typeface="Blue Highway" panose="02010603020202020303" pitchFamily="2" charset="0"/>
              </a:rPr>
              <a:t>ton </a:t>
            </a:r>
            <a:r>
              <a:rPr lang="fr-FR" sz="3200" b="1" dirty="0">
                <a:solidFill>
                  <a:srgbClr val="92D050"/>
                </a:solidFill>
                <a:latin typeface="Blue Highway" panose="02010603020202020303" pitchFamily="2" charset="0"/>
              </a:rPr>
              <a:t>œuvre </a:t>
            </a:r>
            <a:r>
              <a:rPr lang="fr-FR" sz="3200" b="1" dirty="0" smtClean="0">
                <a:solidFill>
                  <a:srgbClr val="92D050"/>
                </a:solidFill>
                <a:latin typeface="Blue Highway" panose="02010603020202020303" pitchFamily="2" charset="0"/>
              </a:rPr>
              <a:t>personnelle et collective à </a:t>
            </a:r>
            <a:r>
              <a:rPr lang="fr-FR" sz="3200" b="1" dirty="0">
                <a:solidFill>
                  <a:srgbClr val="92D050"/>
                </a:solidFill>
                <a:latin typeface="Blue Highway" panose="02010603020202020303" pitchFamily="2" charset="0"/>
              </a:rPr>
              <a:t>la manière de </a:t>
            </a:r>
            <a:r>
              <a:rPr lang="fr-FR" sz="4400" b="1" dirty="0" smtClean="0">
                <a:solidFill>
                  <a:srgbClr val="92D050"/>
                </a:solidFill>
                <a:latin typeface="Blue Highway" panose="02010603020202020303" pitchFamily="2" charset="0"/>
              </a:rPr>
              <a:t/>
            </a:r>
            <a:br>
              <a:rPr lang="fr-FR" sz="4400" b="1" dirty="0" smtClean="0">
                <a:solidFill>
                  <a:srgbClr val="92D050"/>
                </a:solidFill>
                <a:latin typeface="Blue Highway" panose="02010603020202020303" pitchFamily="2" charset="0"/>
              </a:rPr>
            </a:br>
            <a:r>
              <a:rPr lang="fr-FR" sz="4400" b="1" dirty="0" smtClean="0">
                <a:solidFill>
                  <a:srgbClr val="92D050"/>
                </a:solidFill>
                <a:latin typeface="Baveuse" panose="02000700000000000000" pitchFamily="2" charset="0"/>
              </a:rPr>
              <a:t>ALBERTO </a:t>
            </a:r>
            <a:r>
              <a:rPr lang="fr-FR" sz="4400" b="1" dirty="0" err="1" smtClean="0">
                <a:solidFill>
                  <a:srgbClr val="92D050"/>
                </a:solidFill>
                <a:latin typeface="Baveuse" panose="02000700000000000000" pitchFamily="2" charset="0"/>
              </a:rPr>
              <a:t>GIACometti</a:t>
            </a:r>
            <a:r>
              <a:rPr lang="fr-FR" sz="4400" b="1" dirty="0" smtClean="0">
                <a:solidFill>
                  <a:srgbClr val="92D050"/>
                </a:solidFill>
                <a:latin typeface="Baveuse" panose="02000700000000000000" pitchFamily="2" charset="0"/>
              </a:rPr>
              <a:t> </a:t>
            </a:r>
            <a:r>
              <a:rPr lang="fr-FR" sz="4400" b="1" dirty="0" smtClean="0">
                <a:solidFill>
                  <a:srgbClr val="92D050"/>
                </a:solidFill>
                <a:latin typeface="Blue Highway" panose="02010603020202020303" pitchFamily="2" charset="0"/>
              </a:rPr>
              <a:t>: </a:t>
            </a:r>
          </a:p>
          <a:p>
            <a:endParaRPr lang="fr-CA" sz="3200" dirty="0">
              <a:solidFill>
                <a:srgbClr val="D41506"/>
              </a:solidFill>
              <a:latin typeface="Blue Highway" panose="02010603020202020303" pitchFamily="2" charset="0"/>
            </a:endParaRPr>
          </a:p>
          <a:p>
            <a:pPr marL="514350" lvl="0" indent="-514350">
              <a:buAutoNum type="arabicPeriod"/>
            </a:pPr>
            <a:r>
              <a:rPr lang="fr-FR" sz="2600" b="1" dirty="0" smtClean="0"/>
              <a:t>Avec des cure-pipes et du papier d’aluminium, tu devras réaliser une sculpture à la manière de Giacometti. Celle-ci devra être filiforme et très mince en apparence. </a:t>
            </a:r>
          </a:p>
          <a:p>
            <a:pPr marL="514350" lvl="0" indent="-514350">
              <a:buAutoNum type="arabicPeriod"/>
            </a:pPr>
            <a:r>
              <a:rPr lang="fr-FR" sz="2600" b="1" dirty="0" smtClean="0"/>
              <a:t>Ta sculpture devra tenir dans une position précise sur un morceau de carton prévu à cet effet : assise, debout, couché sur le côté, peu importe en autant qu’elle ait des appuis.</a:t>
            </a:r>
          </a:p>
          <a:p>
            <a:pPr marL="514350" lvl="0" indent="-514350">
              <a:buAutoNum type="arabicPeriod"/>
            </a:pPr>
            <a:r>
              <a:rPr lang="fr-FR" sz="2600" b="1" dirty="0" smtClean="0"/>
              <a:t>Des pâtes alimentaires sèches devront également se greffer à ta sculpture. Un fusil à colle chaude pourra être utilisé pour cette étape. Sois imaginatif pour cette étape. </a:t>
            </a:r>
          </a:p>
        </p:txBody>
      </p:sp>
    </p:spTree>
    <p:extLst>
      <p:ext uri="{BB962C8B-B14F-4D97-AF65-F5344CB8AC3E}">
        <p14:creationId xmlns:p14="http://schemas.microsoft.com/office/powerpoint/2010/main" val="9920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239</Words>
  <Application>Microsoft Office PowerPoint</Application>
  <PresentationFormat>Affichage à l'écran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Aujourd’hui,  Si on faisait des arts…</vt:lpstr>
      <vt:lpstr>ALBERTO  GIACOMETTI</vt:lpstr>
      <vt:lpstr>Voici quelques-unes de ses œuvres sur lesquelles nous nous pencherons à des fins d’appréciation !  Vous êtes prêts ?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Brodeur Mathieu</dc:creator>
  <cp:lastModifiedBy>Brodeur Mathieu</cp:lastModifiedBy>
  <cp:revision>73</cp:revision>
  <dcterms:created xsi:type="dcterms:W3CDTF">2015-07-31T10:36:43Z</dcterms:created>
  <dcterms:modified xsi:type="dcterms:W3CDTF">2018-03-29T20:17:09Z</dcterms:modified>
</cp:coreProperties>
</file>